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33"/>
  </p:notesMasterIdLst>
  <p:sldIdLst>
    <p:sldId id="415" r:id="rId3"/>
    <p:sldId id="414" r:id="rId4"/>
    <p:sldId id="303" r:id="rId5"/>
    <p:sldId id="416" r:id="rId6"/>
    <p:sldId id="339" r:id="rId7"/>
    <p:sldId id="304" r:id="rId8"/>
    <p:sldId id="373" r:id="rId9"/>
    <p:sldId id="264" r:id="rId10"/>
    <p:sldId id="380" r:id="rId11"/>
    <p:sldId id="397" r:id="rId12"/>
    <p:sldId id="398" r:id="rId13"/>
    <p:sldId id="411" r:id="rId14"/>
    <p:sldId id="412" r:id="rId15"/>
    <p:sldId id="275" r:id="rId16"/>
    <p:sldId id="319" r:id="rId17"/>
    <p:sldId id="381" r:id="rId18"/>
    <p:sldId id="384" r:id="rId19"/>
    <p:sldId id="385" r:id="rId20"/>
    <p:sldId id="400" r:id="rId21"/>
    <p:sldId id="410" r:id="rId22"/>
    <p:sldId id="322" r:id="rId23"/>
    <p:sldId id="404" r:id="rId24"/>
    <p:sldId id="344" r:id="rId25"/>
    <p:sldId id="337" r:id="rId26"/>
    <p:sldId id="399" r:id="rId27"/>
    <p:sldId id="402" r:id="rId28"/>
    <p:sldId id="403" r:id="rId29"/>
    <p:sldId id="405" r:id="rId30"/>
    <p:sldId id="320" r:id="rId31"/>
    <p:sldId id="406" r:id="rId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 autoAdjust="0"/>
    <p:restoredTop sz="94481" autoAdjust="0"/>
  </p:normalViewPr>
  <p:slideViewPr>
    <p:cSldViewPr>
      <p:cViewPr varScale="1">
        <p:scale>
          <a:sx n="70" d="100"/>
          <a:sy n="70" d="100"/>
        </p:scale>
        <p:origin x="78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image" Target="../media/image117.png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image" Target="../media/image117.png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11" Type="http://schemas.openxmlformats.org/officeDocument/2006/relationships/image" Target="../media/image15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png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86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5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11" Type="http://schemas.openxmlformats.org/officeDocument/2006/relationships/image" Target="../media/image84.emf"/><Relationship Id="rId5" Type="http://schemas.openxmlformats.org/officeDocument/2006/relationships/image" Target="../media/image78.emf"/><Relationship Id="rId15" Type="http://schemas.openxmlformats.org/officeDocument/2006/relationships/image" Target="../media/image88.emf"/><Relationship Id="rId10" Type="http://schemas.openxmlformats.org/officeDocument/2006/relationships/image" Target="../media/image83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Relationship Id="rId14" Type="http://schemas.openxmlformats.org/officeDocument/2006/relationships/image" Target="../media/image87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BA766EA-2EDB-F840-B189-0638EB2BCD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B69F5EB-EA05-1C49-A390-6A3D04224B5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630259C-335F-CA42-8FA6-489400D1F2F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FA0B3924-1E23-DC4D-8B0B-62A57D48986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79950EF3-D962-104D-AC5D-602E408573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4BA273A8-EE06-7D47-858F-5CB91DE80A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919528B-3DC2-674D-9AE5-C041351753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311C9B-8AEB-234A-8153-BFE526715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3C09A3-AA39-8844-BC14-A87CCCE0966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19BB48D6-F78A-AD44-B71D-401D7D6CF9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169097D-6E27-6C40-A0EB-3CDFB4CBC8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75AE9863-BAF5-4140-B909-09FF16244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BD4583-C465-B44E-9BD4-EDB99A404D5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D3A8C79-C699-3E41-8CCC-6CBA880BF6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A0A11AB-17B1-814A-A841-CF9CF780E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19528B-3DC2-674D-9AE5-C0413517539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89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7A71F0-5098-7B4F-8B54-93776F0589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112A9-1174-4CA5-88FC-6A969DF76130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40B0E6-7557-6D4A-AE0F-2BDF36CFAD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E9C4AA7-F82E-3C42-AE25-AF91C0523D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9593C-A123-FC4E-822C-5D0B6AE63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494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259DC5-BD3B-5D48-A625-905E37BA1C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81C4B-035E-4ED3-A435-728BFEE5648C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50F90F-DABE-5D40-BECC-028BE2366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747E86-F4BA-B543-B5E0-749B265C61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7B864-AACC-B841-93A0-B85CAACABB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2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B4CB07-0931-7B48-961C-26F9346ED3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70041-3A8E-49B4-A8F4-EF58EFCE1425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B9B934-712C-2B40-8E3E-CE83C069DC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E0FE5C-53B8-1542-82D6-EFD5BCF9A0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67285-DE1E-B841-B675-B0062A1794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386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5DD4A4-1FAE-CC4A-A73D-BD52263F60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CF722-A0E2-4552-B14C-FA304B71D58B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47C034-A185-9A4D-85B7-3995007361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C12281D-C462-7C4A-B4C8-E835E236DA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BAB97-3CF8-9C41-A72D-6304CE41F3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95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42F174B-3E22-8E42-849E-CFB819F14D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18758-085E-4266-8B4E-E48B59423CF6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CF5E37-E624-DD41-AD3C-D6EB4A23D4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6B5FCC6-44A5-D047-904A-CF0D50725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25CBE-C5D4-DB41-90EC-B5FAE31AFC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8988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A1D1E2-D760-0140-9A08-B7F1D8AA97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CA2D8B1-7D42-4E6B-8EC5-3A948AC5AA23}" type="datetime1">
              <a:rPr lang="zh-CN" altLang="en-US" smtClean="0"/>
              <a:t>2020/2/27</a:t>
            </a:fld>
            <a:endParaRPr lang="en-US" altLang="zh-CN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BAD32B-CC31-5745-8814-C90DBDA6FC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77EBEC-F4B8-F043-BE5C-ABC92621F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8CCD727-1964-1E4B-A2F7-EDF410A7318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188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E5735C-9124-EC48-88ED-2B3D508C02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E0AAF9B-17D4-4A65-BBB2-B0255ABA305B}" type="datetime1">
              <a:rPr lang="zh-CN" altLang="en-US" smtClean="0"/>
              <a:t>2020/2/27</a:t>
            </a:fld>
            <a:endParaRPr lang="en-US" altLang="zh-CN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A0703D-8353-AB49-854A-B4A386C15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5FC979-F783-D448-BD81-42A5149624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804DFC4-4462-674C-A086-19A9B3CE99D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0908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9392D1-DB80-7743-9442-C04D0D5BC8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25431EB-D6DF-4FCB-8F87-6B2F52C2B538}" type="datetime1">
              <a:rPr lang="zh-CN" altLang="en-US" smtClean="0"/>
              <a:t>2020/2/27</a:t>
            </a:fld>
            <a:endParaRPr lang="en-US" altLang="zh-CN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E0292E-CB99-7440-9A9F-4E9E18B850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D02BB4-5B2D-8940-9D1D-8718F70F3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C282666F-0925-0548-A392-9DC4D1686BC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2625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3FB70-E18F-7147-AA70-0CEAD7901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A475C-2249-4F2B-A062-4024914DE091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08E2B-E04C-E942-B946-8B480DB0E4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2B197D-AE0C-8945-999B-5C24576609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CE0FC-72C1-6640-85A9-50CAE3A28E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8376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9F0EDCC-8244-A94F-9877-71F1C53E30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7DFD9-E6D9-4AB1-B320-C664080AFAC1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17B1DC-2CA4-3944-BB5A-407BE41906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4BC2FB1-C3DF-FB47-B02C-2C3780BFCA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41F77-12F7-3244-A052-1B146C19A1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182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39CF7DD-7FB3-2A4B-A201-8757C8CFB7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CA8741D-95BD-4528-B3E7-0EA51E5FC12D}" type="datetime1">
              <a:rPr lang="zh-CN" altLang="en-US" smtClean="0"/>
              <a:t>2020/2/27</a:t>
            </a:fld>
            <a:endParaRPr lang="en-US" altLang="zh-CN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B3BDFBE-7A99-F64C-896C-1260488C7B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58AC49-E7DA-2F45-B181-F1082DA6A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DF8B3EA-B674-7149-9B8B-00DBACBC8D0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552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2C1FBF-546D-9F4D-B657-F1B639B09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2077F-9A28-42B1-9FCF-45796DE9AF10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FFD5A5-67DA-F944-B95E-855AE8652F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F6FF62-7058-3743-91EE-3A2F5DA702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46281-1404-0546-B560-F408992A20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176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B9CE667-0049-E645-831A-654A03A937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2219FBF-BD4D-41F9-A67C-C9E83903498B}" type="datetime1">
              <a:rPr lang="zh-CN" altLang="en-US" smtClean="0"/>
              <a:t>2020/2/27</a:t>
            </a:fld>
            <a:endParaRPr lang="en-US" altLang="zh-CN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8B53817-530E-0B46-AFCD-092E83ED54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B32865-508C-3D4B-910B-A2ABB3239D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8B8E702-5683-2E48-AFB9-9D40E6278F4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0753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58CC5-8D09-524D-AB35-60DFB6AB72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54638-99B5-43A1-824B-B3A784D5B1F0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E4940-469D-1544-94FF-D9D577BAB8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B5C18-522C-1840-B63D-20ADCCC024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18276-BE42-9D41-B120-A941D1906F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573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52D6A-E860-D742-BE56-090D8C5FBF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6E423-5855-4020-90AE-B02D0F1E748B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455BD-5F65-A94A-A43A-807DFD14E9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33590-30EA-EF4E-BB95-4B5A6C1838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F0990-1A23-7D43-B562-AF932A0515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337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4A1A8A-66E2-904A-A6CA-DFC71DC5D2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793BC-E466-4F57-80BC-513E8FE282E5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903C0E-7866-6941-9934-865504FC43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359B43-11C4-654B-9460-F4C38FE15A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25D8A-8535-AD48-9EBE-0B21D11A71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553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419A24-EC66-2D47-BB21-2B402984D1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23B81-4C1B-4C25-B8F2-9301AFBB5C7A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FF5CCC-60B5-BE46-ADE7-148A4587C0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D6BF72-049D-4E4F-8652-4A73D5F62D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58C71-9287-A14F-9851-58E674082C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57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1CB904-F7E1-574C-ADA0-3DB9DC1B39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49C4E-4A2D-4AD2-8C62-14A236C2BB43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79D328-39A5-594E-BFED-286C3D3C2B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5F31F0-258A-3E4B-A5C0-05742FADCF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29AD0-EE6B-1D4E-9DE6-767503F024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92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5BE28-13DC-3442-A43A-2F1E3CC87A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1EFE-2820-4A1E-9920-5D4C2E6F65F1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09F08-8852-6C47-B355-243F952BD1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B0514-E4D2-7D4D-A57F-E271FBAA95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CF17D-C68B-D248-86E3-0451684EEB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6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014031-50B2-1D4E-BC78-26023907A8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40BC9-5768-437E-87B2-4D04D921763D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9C7A5F-8001-F849-80B9-E67105748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621CAFE-A110-0D4B-AAAC-ADD4572C2D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50DFF-D075-B342-8755-3AC952FDF2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167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0337E2B-92DF-C447-ADE7-A0FFB4D27B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C6252-D713-4ADE-AA2A-DBA96E60F3F1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7A6353-FB5E-0643-BC79-EC97CF6AD4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514EC8-9B8F-5644-9DCD-5680607186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1C6F3-FB9F-CA43-8F0E-85071F5937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94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9DCED2-BD29-AA49-AAA9-E6D5470574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A9562-444A-4466-A6D6-0C6CB5D290F5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2FFF67-EBA6-0B43-B6DC-A5FBB9819E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F2D14AB-EBB5-6540-9F7A-2ED6436ECC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AC41C-04D6-504B-BE1A-FBC69733C1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51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1E833-5828-8F4E-AA25-FF5A653450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8EC40-2E2C-461C-B073-75E09471CBDB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8C99B-0C25-5648-BD58-2A9E9AEBF7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2FE49-00BA-4D4A-AD83-481CF82833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B42BBC-27CE-174A-BB19-96457E2751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28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52628-AA2A-2847-B331-E22FFED2B3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251A8-D10F-468B-BA20-6D68B1B82A49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30A8E-0623-1A43-9D4C-B4F806AF44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D9CA-57EE-9C47-81D7-CC0E9962E2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14AB4-FE16-D14A-8B16-F2B781ED6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619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F60EA04-D029-3A44-AB51-0D9A8D29F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68D26F9-A7A7-9142-8787-0D5E3BD21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3C8BC0E-422B-F24F-BE95-7A4005B97A9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0F6B9890-1AC0-492E-8960-5A7DBC1E1008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17EB049-3800-2647-98B5-F588825B80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0446EF6-431F-9A40-BF26-D172F35B94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0689C7C-3B67-BA44-83D2-F012FAAE9A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内容">
            <a:extLst>
              <a:ext uri="{FF2B5EF4-FFF2-40B4-BE49-F238E27FC236}">
                <a16:creationId xmlns:a16="http://schemas.microsoft.com/office/drawing/2014/main" id="{7CE88776-A065-D448-8F2F-FF3AEC7435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9">
            <a:extLst>
              <a:ext uri="{FF2B5EF4-FFF2-40B4-BE49-F238E27FC236}">
                <a16:creationId xmlns:a16="http://schemas.microsoft.com/office/drawing/2014/main" id="{4A52F7AC-D228-254A-9CA7-F6A23B33C2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95738" y="64516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rgbClr val="FFFF66"/>
                </a:solidFill>
                <a:ea typeface="华文行楷" panose="02010800040101010101" pitchFamily="2" charset="-122"/>
              </a:rPr>
              <a:t>第一章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2CC69D1-C94D-A74F-AE78-E2BC15B160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DB782FB-CE3D-D54E-8839-77D949312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D831E24-3FB9-DB42-BC6E-F86064ABFD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F8177940-779C-4E72-A92D-31BC113B8544}" type="datetime1">
              <a:rPr lang="zh-CN" altLang="en-US" smtClean="0"/>
              <a:t>2020/2/27</a:t>
            </a:fld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7CC651A-EAFC-2040-8198-280FCAC411D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CCA7586-96C3-6B4C-B521-2E4EAE042A6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212D50C9-0140-2545-A363-0F2846F1BC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内容">
            <a:extLst>
              <a:ext uri="{FF2B5EF4-FFF2-40B4-BE49-F238E27FC236}">
                <a16:creationId xmlns:a16="http://schemas.microsoft.com/office/drawing/2014/main" id="{78879CA1-D1F8-3E48-A0D2-B1307C2D59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9139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81.emf"/><Relationship Id="rId26" Type="http://schemas.openxmlformats.org/officeDocument/2006/relationships/image" Target="../media/image85.emf"/><Relationship Id="rId3" Type="http://schemas.openxmlformats.org/officeDocument/2006/relationships/oleObject" Target="../embeddings/oleObject58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8.emf"/><Relationship Id="rId17" Type="http://schemas.openxmlformats.org/officeDocument/2006/relationships/oleObject" Target="../embeddings/oleObject65.bin"/><Relationship Id="rId25" Type="http://schemas.openxmlformats.org/officeDocument/2006/relationships/oleObject" Target="../embeddings/oleObject69.bin"/><Relationship Id="rId33" Type="http://schemas.openxmlformats.org/officeDocument/2006/relationships/image" Target="../media/image204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80.emf"/><Relationship Id="rId20" Type="http://schemas.openxmlformats.org/officeDocument/2006/relationships/image" Target="../media/image82.emf"/><Relationship Id="rId29" Type="http://schemas.openxmlformats.org/officeDocument/2006/relationships/oleObject" Target="../embeddings/oleObject71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62.bin"/><Relationship Id="rId24" Type="http://schemas.openxmlformats.org/officeDocument/2006/relationships/image" Target="../media/image84.emf"/><Relationship Id="rId32" Type="http://schemas.openxmlformats.org/officeDocument/2006/relationships/image" Target="../media/image88.emf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8.bin"/><Relationship Id="rId28" Type="http://schemas.openxmlformats.org/officeDocument/2006/relationships/image" Target="../media/image86.emf"/><Relationship Id="rId10" Type="http://schemas.openxmlformats.org/officeDocument/2006/relationships/image" Target="../media/image77.emf"/><Relationship Id="rId19" Type="http://schemas.openxmlformats.org/officeDocument/2006/relationships/oleObject" Target="../embeddings/oleObject66.bin"/><Relationship Id="rId31" Type="http://schemas.openxmlformats.org/officeDocument/2006/relationships/oleObject" Target="../embeddings/oleObject72.bin"/><Relationship Id="rId4" Type="http://schemas.openxmlformats.org/officeDocument/2006/relationships/image" Target="../media/image74.e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9.emf"/><Relationship Id="rId22" Type="http://schemas.openxmlformats.org/officeDocument/2006/relationships/image" Target="../media/image83.emf"/><Relationship Id="rId27" Type="http://schemas.openxmlformats.org/officeDocument/2006/relationships/oleObject" Target="../embeddings/oleObject70.bin"/><Relationship Id="rId30" Type="http://schemas.openxmlformats.org/officeDocument/2006/relationships/image" Target="../media/image8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10.png"/><Relationship Id="rId5" Type="http://schemas.openxmlformats.org/officeDocument/2006/relationships/image" Target="../media/image210.png"/><Relationship Id="rId4" Type="http://schemas.openxmlformats.org/officeDocument/2006/relationships/image" Target="../media/image9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99.emf"/><Relationship Id="rId26" Type="http://schemas.openxmlformats.org/officeDocument/2006/relationships/image" Target="../media/image103.emf"/><Relationship Id="rId3" Type="http://schemas.openxmlformats.org/officeDocument/2006/relationships/image" Target="../media/image97.png"/><Relationship Id="rId21" Type="http://schemas.openxmlformats.org/officeDocument/2006/relationships/oleObject" Target="../embeddings/oleObject82.bin"/><Relationship Id="rId7" Type="http://schemas.openxmlformats.org/officeDocument/2006/relationships/image" Target="../media/image94.emf"/><Relationship Id="rId12" Type="http://schemas.openxmlformats.org/officeDocument/2006/relationships/oleObject" Target="../embeddings/oleObject77.bin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4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8.emf"/><Relationship Id="rId20" Type="http://schemas.openxmlformats.org/officeDocument/2006/relationships/image" Target="../media/image100.emf"/><Relationship Id="rId29" Type="http://schemas.openxmlformats.org/officeDocument/2006/relationships/image" Target="../media/image104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96.emf"/><Relationship Id="rId24" Type="http://schemas.openxmlformats.org/officeDocument/2006/relationships/image" Target="../media/image102.emf"/><Relationship Id="rId5" Type="http://schemas.openxmlformats.org/officeDocument/2006/relationships/image" Target="../media/image93.emf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28" Type="http://schemas.openxmlformats.org/officeDocument/2006/relationships/oleObject" Target="../embeddings/oleObject85.bin"/><Relationship Id="rId10" Type="http://schemas.openxmlformats.org/officeDocument/2006/relationships/oleObject" Target="../embeddings/oleObject76.bin"/><Relationship Id="rId19" Type="http://schemas.openxmlformats.org/officeDocument/2006/relationships/oleObject" Target="../embeddings/oleObject81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95.emf"/><Relationship Id="rId14" Type="http://schemas.openxmlformats.org/officeDocument/2006/relationships/image" Target="../media/image97.emf"/><Relationship Id="rId22" Type="http://schemas.openxmlformats.org/officeDocument/2006/relationships/image" Target="../media/image101.emf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oleObject" Target="../embeddings/oleObject86.bin"/><Relationship Id="rId7" Type="http://schemas.openxmlformats.org/officeDocument/2006/relationships/image" Target="../media/image228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7.png"/><Relationship Id="rId11" Type="http://schemas.openxmlformats.org/officeDocument/2006/relationships/image" Target="../media/image35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105.emf"/><Relationship Id="rId9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0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" Type="http://schemas.openxmlformats.org/officeDocument/2006/relationships/image" Target="../media/image10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8.png"/><Relationship Id="rId5" Type="http://schemas.openxmlformats.org/officeDocument/2006/relationships/image" Target="../media/image50.png"/><Relationship Id="rId15" Type="http://schemas.openxmlformats.org/officeDocument/2006/relationships/image" Target="../media/image115.png"/><Relationship Id="rId10" Type="http://schemas.openxmlformats.org/officeDocument/2006/relationships/image" Target="../media/image104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116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oleObject" Target="../embeddings/oleObject91.bin"/><Relationship Id="rId18" Type="http://schemas.openxmlformats.org/officeDocument/2006/relationships/image" Target="../media/image113.emf"/><Relationship Id="rId3" Type="http://schemas.openxmlformats.org/officeDocument/2006/relationships/image" Target="../media/image125.png"/><Relationship Id="rId21" Type="http://schemas.openxmlformats.org/officeDocument/2006/relationships/image" Target="../media/image127.png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10.emf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12.emf"/><Relationship Id="rId20" Type="http://schemas.openxmlformats.org/officeDocument/2006/relationships/image" Target="../media/image114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7.e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109.emf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126.png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11.emf"/><Relationship Id="rId22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2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22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7.png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19.emf"/><Relationship Id="rId19" Type="http://schemas.openxmlformats.org/officeDocument/2006/relationships/image" Target="../media/image650.png"/><Relationship Id="rId4" Type="http://schemas.openxmlformats.org/officeDocument/2006/relationships/image" Target="../media/image1.jpeg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2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2.emf"/><Relationship Id="rId26" Type="http://schemas.openxmlformats.org/officeDocument/2006/relationships/image" Target="../media/image15.emf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9.e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1.emf"/><Relationship Id="rId20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10" Type="http://schemas.openxmlformats.org/officeDocument/2006/relationships/image" Target="../media/image18.e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26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0.emf"/><Relationship Id="rId22" Type="http://schemas.openxmlformats.org/officeDocument/2006/relationships/image" Target="../media/image2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30.e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27.emf"/><Relationship Id="rId17" Type="http://schemas.openxmlformats.org/officeDocument/2006/relationships/oleObject" Target="../embeddings/oleObject109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29.emf"/><Relationship Id="rId20" Type="http://schemas.openxmlformats.org/officeDocument/2006/relationships/image" Target="../media/image740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4.e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26.emf"/><Relationship Id="rId19" Type="http://schemas.openxmlformats.org/officeDocument/2006/relationships/image" Target="../media/image73.png"/><Relationship Id="rId4" Type="http://schemas.openxmlformats.org/officeDocument/2006/relationships/image" Target="../media/image117.png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2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2.emf"/><Relationship Id="rId18" Type="http://schemas.openxmlformats.org/officeDocument/2006/relationships/oleObject" Target="../embeddings/oleObject21.bin"/><Relationship Id="rId26" Type="http://schemas.openxmlformats.org/officeDocument/2006/relationships/oleObject" Target="../embeddings/oleObject25.bin"/><Relationship Id="rId3" Type="http://schemas.openxmlformats.org/officeDocument/2006/relationships/audio" Target="../media/audio1.wav"/><Relationship Id="rId21" Type="http://schemas.openxmlformats.org/officeDocument/2006/relationships/image" Target="../media/image36.emf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29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1.emf"/><Relationship Id="rId24" Type="http://schemas.openxmlformats.org/officeDocument/2006/relationships/oleObject" Target="../embeddings/oleObject24.bin"/><Relationship Id="rId32" Type="http://schemas.openxmlformats.org/officeDocument/2006/relationships/image" Target="../media/image119.png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28" Type="http://schemas.openxmlformats.org/officeDocument/2006/relationships/oleObject" Target="../embeddings/oleObject26.bin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35.emf"/><Relationship Id="rId31" Type="http://schemas.openxmlformats.org/officeDocument/2006/relationships/image" Target="../media/image41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image" Target="../media/image39.emf"/><Relationship Id="rId30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oleObject" Target="../embeddings/oleObject33.bin"/><Relationship Id="rId18" Type="http://schemas.openxmlformats.org/officeDocument/2006/relationships/oleObject" Target="../embeddings/oleObject36.bin"/><Relationship Id="rId26" Type="http://schemas.openxmlformats.org/officeDocument/2006/relationships/oleObject" Target="../embeddings/oleObject40.bin"/><Relationship Id="rId3" Type="http://schemas.openxmlformats.org/officeDocument/2006/relationships/oleObject" Target="../embeddings/oleObject28.bin"/><Relationship Id="rId21" Type="http://schemas.openxmlformats.org/officeDocument/2006/relationships/image" Target="../media/image50.e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6.emf"/><Relationship Id="rId17" Type="http://schemas.openxmlformats.org/officeDocument/2006/relationships/oleObject" Target="../embeddings/oleObject35.bin"/><Relationship Id="rId25" Type="http://schemas.openxmlformats.org/officeDocument/2006/relationships/image" Target="../media/image52.emf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48.emf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32.bin"/><Relationship Id="rId24" Type="http://schemas.openxmlformats.org/officeDocument/2006/relationships/oleObject" Target="../embeddings/oleObject39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image" Target="../media/image51.emf"/><Relationship Id="rId28" Type="http://schemas.openxmlformats.org/officeDocument/2006/relationships/image" Target="../media/image1320.png"/><Relationship Id="rId10" Type="http://schemas.openxmlformats.org/officeDocument/2006/relationships/image" Target="../media/image45.emf"/><Relationship Id="rId19" Type="http://schemas.openxmlformats.org/officeDocument/2006/relationships/image" Target="../media/image49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7.emf"/><Relationship Id="rId22" Type="http://schemas.openxmlformats.org/officeDocument/2006/relationships/oleObject" Target="../embeddings/oleObject38.bin"/><Relationship Id="rId27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7.emf"/><Relationship Id="rId18" Type="http://schemas.openxmlformats.org/officeDocument/2006/relationships/oleObject" Target="../embeddings/oleObject47.bin"/><Relationship Id="rId3" Type="http://schemas.openxmlformats.org/officeDocument/2006/relationships/audio" Target="../media/audio1.wav"/><Relationship Id="rId21" Type="http://schemas.openxmlformats.org/officeDocument/2006/relationships/image" Target="../media/image61.emf"/><Relationship Id="rId7" Type="http://schemas.openxmlformats.org/officeDocument/2006/relationships/image" Target="../media/image63.png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59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58.emf"/><Relationship Id="rId23" Type="http://schemas.openxmlformats.org/officeDocument/2006/relationships/image" Target="../media/image62.e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0.emf"/><Relationship Id="rId4" Type="http://schemas.openxmlformats.org/officeDocument/2006/relationships/image" Target="../media/image64.png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8.emf"/><Relationship Id="rId18" Type="http://schemas.openxmlformats.org/officeDocument/2006/relationships/oleObject" Target="../embeddings/oleObject57.bin"/><Relationship Id="rId3" Type="http://schemas.openxmlformats.org/officeDocument/2006/relationships/image" Target="../media/image72.png"/><Relationship Id="rId7" Type="http://schemas.openxmlformats.org/officeDocument/2006/relationships/image" Target="../media/image65.e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70.emf"/><Relationship Id="rId2" Type="http://schemas.openxmlformats.org/officeDocument/2006/relationships/slideLayout" Target="../slideLayouts/slideLayout20.xml"/><Relationship Id="rId16" Type="http://schemas.openxmlformats.org/officeDocument/2006/relationships/oleObject" Target="../embeddings/oleObject56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71.e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6.emf"/><Relationship Id="rId14" Type="http://schemas.openxmlformats.org/officeDocument/2006/relationships/oleObject" Target="../embeddings/oleObject5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B88BB2-D90E-46D3-9D7D-4B071BFF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8E702-5683-2E48-AFB9-9D40E6278F4C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38">
                <a:extLst>
                  <a:ext uri="{FF2B5EF4-FFF2-40B4-BE49-F238E27FC236}">
                    <a16:creationId xmlns:a16="http://schemas.microsoft.com/office/drawing/2014/main" id="{F6093D27-DE83-4552-AA6A-97C7319BD0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55021"/>
                <a:ext cx="8964488" cy="57586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上节内容回顾：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参考系与坐标系、运动学变量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acc>
                      <m:accPr>
                        <m:chr m:val="̈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400" b="1" noProof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noProof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直角坐标系：</a:t>
                </a:r>
                <a:endParaRPr lang="en-US" altLang="zh-CN" sz="2400" b="1" noProof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𝑥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𝑦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𝑧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𝑥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noProof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1" i="0" u="none" strike="noStrike" kern="1200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平面极坐标系：</a:t>
                </a:r>
                <a:endParaRPr kumimoji="1" lang="en-US" altLang="zh-CN" sz="2400" b="1" i="0" u="none" strike="noStrike" kern="1200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             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=2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noProof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球坐标系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、柱坐标系（见上节附录）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Text Box 38">
                <a:extLst>
                  <a:ext uri="{FF2B5EF4-FFF2-40B4-BE49-F238E27FC236}">
                    <a16:creationId xmlns:a16="http://schemas.microsoft.com/office/drawing/2014/main" id="{F6093D27-DE83-4552-AA6A-97C7319B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55021"/>
                <a:ext cx="8964488" cy="5758692"/>
              </a:xfrm>
              <a:prstGeom prst="rect">
                <a:avLst/>
              </a:prstGeom>
              <a:blipFill>
                <a:blip r:embed="rId2"/>
                <a:stretch>
                  <a:fillRect l="-1020" t="-1164" b="-10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3140D111-EA3F-463F-B9C8-CCDD0C6553D1}"/>
              </a:ext>
            </a:extLst>
          </p:cNvPr>
          <p:cNvGrpSpPr/>
          <p:nvPr/>
        </p:nvGrpSpPr>
        <p:grpSpPr>
          <a:xfrm>
            <a:off x="4991806" y="332656"/>
            <a:ext cx="3950223" cy="3252281"/>
            <a:chOff x="4473850" y="581178"/>
            <a:chExt cx="3950223" cy="3252281"/>
          </a:xfrm>
        </p:grpSpPr>
        <p:sp>
          <p:nvSpPr>
            <p:cNvPr id="4" name="Oval 7">
              <a:extLst>
                <a:ext uri="{FF2B5EF4-FFF2-40B4-BE49-F238E27FC236}">
                  <a16:creationId xmlns:a16="http://schemas.microsoft.com/office/drawing/2014/main" id="{66E434E3-2A99-4D93-B9D4-7A9431AF5A66}"/>
                </a:ext>
              </a:extLst>
            </p:cNvPr>
            <p:cNvSpPr/>
            <p:nvPr/>
          </p:nvSpPr>
          <p:spPr bwMode="auto">
            <a:xfrm>
              <a:off x="4788024" y="3086527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" name="Straight Arrow Connector 9">
              <a:extLst>
                <a:ext uri="{FF2B5EF4-FFF2-40B4-BE49-F238E27FC236}">
                  <a16:creationId xmlns:a16="http://schemas.microsoft.com/office/drawing/2014/main" id="{D52610DB-A341-46A1-8599-E2144D41E7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04048" y="2439967"/>
              <a:ext cx="2088232" cy="86258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5103A23B-ECF5-496A-8B24-DF3F3F3D1C28}"/>
                </a:ext>
              </a:extLst>
            </p:cNvPr>
            <p:cNvSpPr/>
            <p:nvPr/>
          </p:nvSpPr>
          <p:spPr bwMode="auto">
            <a:xfrm>
              <a:off x="5293638" y="1695767"/>
              <a:ext cx="2289122" cy="2115879"/>
            </a:xfrm>
            <a:custGeom>
              <a:avLst/>
              <a:gdLst>
                <a:gd name="connsiteX0" fmla="*/ 2179675 w 2289122"/>
                <a:gd name="connsiteY0" fmla="*/ 2115879 h 2115879"/>
                <a:gd name="connsiteX1" fmla="*/ 2041452 w 2289122"/>
                <a:gd name="connsiteY1" fmla="*/ 903767 h 2115879"/>
                <a:gd name="connsiteX2" fmla="*/ 0 w 2289122"/>
                <a:gd name="connsiteY2" fmla="*/ 0 h 21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9122" h="2115879">
                  <a:moveTo>
                    <a:pt x="2179675" y="2115879"/>
                  </a:moveTo>
                  <a:cubicBezTo>
                    <a:pt x="2292203" y="1686146"/>
                    <a:pt x="2404731" y="1256413"/>
                    <a:pt x="2041452" y="903767"/>
                  </a:cubicBezTo>
                  <a:cubicBezTo>
                    <a:pt x="1678173" y="551120"/>
                    <a:pt x="839086" y="275560"/>
                    <a:pt x="0" y="0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FF8E0091-03E0-4956-97D0-0D7329067F69}"/>
                </a:ext>
              </a:extLst>
            </p:cNvPr>
            <p:cNvGrpSpPr/>
            <p:nvPr/>
          </p:nvGrpSpPr>
          <p:grpSpPr>
            <a:xfrm>
              <a:off x="4680112" y="2440590"/>
              <a:ext cx="2651601" cy="1059739"/>
              <a:chOff x="4680112" y="2440590"/>
              <a:chExt cx="2651601" cy="105973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11">
                    <a:extLst>
                      <a:ext uri="{FF2B5EF4-FFF2-40B4-BE49-F238E27FC236}">
                        <a16:creationId xmlns:a16="http://schemas.microsoft.com/office/drawing/2014/main" id="{49CC20D9-3769-4EBE-BDC8-D8DA3C2A078E}"/>
                      </a:ext>
                    </a:extLst>
                  </p:cNvPr>
                  <p:cNvSpPr txBox="1"/>
                  <p:nvPr/>
                </p:nvSpPr>
                <p:spPr>
                  <a:xfrm>
                    <a:off x="4680112" y="3038664"/>
                    <a:ext cx="43184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𝑜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8" name="TextBox 11">
                    <a:extLst>
                      <a:ext uri="{FF2B5EF4-FFF2-40B4-BE49-F238E27FC236}">
                        <a16:creationId xmlns:a16="http://schemas.microsoft.com/office/drawing/2014/main" id="{49CC20D9-3769-4EBE-BDC8-D8DA3C2A07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0112" y="3038664"/>
                    <a:ext cx="43184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23">
                    <a:extLst>
                      <a:ext uri="{FF2B5EF4-FFF2-40B4-BE49-F238E27FC236}">
                        <a16:creationId xmlns:a16="http://schemas.microsoft.com/office/drawing/2014/main" id="{1C0F0653-A98A-4A9F-BCE7-9BCD674B5FB0}"/>
                      </a:ext>
                    </a:extLst>
                  </p:cNvPr>
                  <p:cNvSpPr txBox="1"/>
                  <p:nvPr/>
                </p:nvSpPr>
                <p:spPr>
                  <a:xfrm>
                    <a:off x="6871523" y="2440590"/>
                    <a:ext cx="460190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9" name="TextBox 23">
                    <a:extLst>
                      <a:ext uri="{FF2B5EF4-FFF2-40B4-BE49-F238E27FC236}">
                        <a16:creationId xmlns:a16="http://schemas.microsoft.com/office/drawing/2014/main" id="{1C0F0653-A98A-4A9F-BCE7-9BCD674B5F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1523" y="2440590"/>
                    <a:ext cx="46019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24">
                  <a:extLst>
                    <a:ext uri="{FF2B5EF4-FFF2-40B4-BE49-F238E27FC236}">
                      <a16:creationId xmlns:a16="http://schemas.microsoft.com/office/drawing/2014/main" id="{3928F37A-4C90-4514-B8AF-8FD2B601A6F6}"/>
                    </a:ext>
                  </a:extLst>
                </p:cNvPr>
                <p:cNvSpPr txBox="1"/>
                <p:nvPr/>
              </p:nvSpPr>
              <p:spPr>
                <a:xfrm>
                  <a:off x="5754534" y="2409595"/>
                  <a:ext cx="41421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0" name="TextBox 24">
                  <a:extLst>
                    <a:ext uri="{FF2B5EF4-FFF2-40B4-BE49-F238E27FC236}">
                      <a16:creationId xmlns:a16="http://schemas.microsoft.com/office/drawing/2014/main" id="{3928F37A-4C90-4514-B8AF-8FD2B601A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534" y="2409595"/>
                  <a:ext cx="41421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8667" r="-30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20F3858C-9F08-4702-96FA-EA9026244400}"/>
                </a:ext>
              </a:extLst>
            </p:cNvPr>
            <p:cNvGrpSpPr/>
            <p:nvPr/>
          </p:nvGrpSpPr>
          <p:grpSpPr>
            <a:xfrm>
              <a:off x="4627244" y="581178"/>
              <a:ext cx="2902564" cy="3226666"/>
              <a:chOff x="4627244" y="581178"/>
              <a:chExt cx="2902564" cy="3226666"/>
            </a:xfrm>
          </p:grpSpPr>
          <p:cxnSp>
            <p:nvCxnSpPr>
              <p:cNvPr id="12" name="Straight Arrow Connector 25">
                <a:extLst>
                  <a:ext uri="{FF2B5EF4-FFF2-40B4-BE49-F238E27FC236}">
                    <a16:creationId xmlns:a16="http://schemas.microsoft.com/office/drawing/2014/main" id="{79A4866E-6124-4114-B1BE-416EE5505A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023652" y="3302551"/>
                <a:ext cx="248040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Arrow Connector 27">
                <a:extLst>
                  <a:ext uri="{FF2B5EF4-FFF2-40B4-BE49-F238E27FC236}">
                    <a16:creationId xmlns:a16="http://schemas.microsoft.com/office/drawing/2014/main" id="{AB4D232C-9F7A-4DE6-9930-E0546F81148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V="1">
                <a:off x="3763848" y="2062351"/>
                <a:ext cx="248040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29">
                    <a:extLst>
                      <a:ext uri="{FF2B5EF4-FFF2-40B4-BE49-F238E27FC236}">
                        <a16:creationId xmlns:a16="http://schemas.microsoft.com/office/drawing/2014/main" id="{F2F4F598-5108-4EF6-B913-5A38C14AF79D}"/>
                      </a:ext>
                    </a:extLst>
                  </p:cNvPr>
                  <p:cNvSpPr txBox="1"/>
                  <p:nvPr/>
                </p:nvSpPr>
                <p:spPr>
                  <a:xfrm>
                    <a:off x="7095394" y="3346179"/>
                    <a:ext cx="434414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4" name="TextBox 29">
                    <a:extLst>
                      <a:ext uri="{FF2B5EF4-FFF2-40B4-BE49-F238E27FC236}">
                        <a16:creationId xmlns:a16="http://schemas.microsoft.com/office/drawing/2014/main" id="{F2F4F598-5108-4EF6-B913-5A38C14AF7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394" y="3346179"/>
                    <a:ext cx="43441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30">
                    <a:extLst>
                      <a:ext uri="{FF2B5EF4-FFF2-40B4-BE49-F238E27FC236}">
                        <a16:creationId xmlns:a16="http://schemas.microsoft.com/office/drawing/2014/main" id="{818E5BED-CF86-475C-8891-4A3AC85B158F}"/>
                      </a:ext>
                    </a:extLst>
                  </p:cNvPr>
                  <p:cNvSpPr txBox="1"/>
                  <p:nvPr/>
                </p:nvSpPr>
                <p:spPr>
                  <a:xfrm>
                    <a:off x="4627244" y="581178"/>
                    <a:ext cx="434414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15" name="TextBox 30">
                    <a:extLst>
                      <a:ext uri="{FF2B5EF4-FFF2-40B4-BE49-F238E27FC236}">
                        <a16:creationId xmlns:a16="http://schemas.microsoft.com/office/drawing/2014/main" id="{818E5BED-CF86-475C-8891-4A3AC85B1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244" y="581178"/>
                    <a:ext cx="43441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Arc 18">
              <a:extLst>
                <a:ext uri="{FF2B5EF4-FFF2-40B4-BE49-F238E27FC236}">
                  <a16:creationId xmlns:a16="http://schemas.microsoft.com/office/drawing/2014/main" id="{2EE9DD76-DB38-47F2-9268-372C5638C0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73850" y="2753459"/>
              <a:ext cx="1080000" cy="1080000"/>
            </a:xfrm>
            <a:prstGeom prst="arc">
              <a:avLst>
                <a:gd name="adj1" fmla="val 20333382"/>
                <a:gd name="adj2" fmla="val 0"/>
              </a:avLst>
            </a:prstGeom>
            <a:noFill/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35">
                  <a:extLst>
                    <a:ext uri="{FF2B5EF4-FFF2-40B4-BE49-F238E27FC236}">
                      <a16:creationId xmlns:a16="http://schemas.microsoft.com/office/drawing/2014/main" id="{EEFF5A7C-3BE8-4E1F-9F11-D27F39218A4B}"/>
                    </a:ext>
                  </a:extLst>
                </p:cNvPr>
                <p:cNvSpPr txBox="1"/>
                <p:nvPr/>
              </p:nvSpPr>
              <p:spPr>
                <a:xfrm>
                  <a:off x="5596085" y="2901632"/>
                  <a:ext cx="44377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𝜃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35">
                  <a:extLst>
                    <a:ext uri="{FF2B5EF4-FFF2-40B4-BE49-F238E27FC236}">
                      <a16:creationId xmlns:a16="http://schemas.microsoft.com/office/drawing/2014/main" id="{EEFF5A7C-3BE8-4E1F-9F11-D27F39218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6085" y="2901632"/>
                  <a:ext cx="44377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42DBCE12-685E-418A-B47C-C6CC11DA0805}"/>
                </a:ext>
              </a:extLst>
            </p:cNvPr>
            <p:cNvGrpSpPr/>
            <p:nvPr/>
          </p:nvGrpSpPr>
          <p:grpSpPr>
            <a:xfrm>
              <a:off x="7107806" y="1798434"/>
              <a:ext cx="1264890" cy="641665"/>
              <a:chOff x="7107806" y="1798434"/>
              <a:chExt cx="1264890" cy="641665"/>
            </a:xfrm>
          </p:grpSpPr>
          <p:cxnSp>
            <p:nvCxnSpPr>
              <p:cNvPr id="19" name="Straight Arrow Connector 32">
                <a:extLst>
                  <a:ext uri="{FF2B5EF4-FFF2-40B4-BE49-F238E27FC236}">
                    <a16:creationId xmlns:a16="http://schemas.microsoft.com/office/drawing/2014/main" id="{6307BAE2-5FFE-4727-9F3F-59BC611F0491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flipV="1">
                <a:off x="7107806" y="2080099"/>
                <a:ext cx="871522" cy="36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36">
                    <a:extLst>
                      <a:ext uri="{FF2B5EF4-FFF2-40B4-BE49-F238E27FC236}">
                        <a16:creationId xmlns:a16="http://schemas.microsoft.com/office/drawing/2014/main" id="{E042A648-FFE9-4D86-8014-F078CA6096CF}"/>
                      </a:ext>
                    </a:extLst>
                  </p:cNvPr>
                  <p:cNvSpPr txBox="1"/>
                  <p:nvPr/>
                </p:nvSpPr>
                <p:spPr>
                  <a:xfrm>
                    <a:off x="8011828" y="1798434"/>
                    <a:ext cx="360868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20" name="TextBox 36">
                    <a:extLst>
                      <a:ext uri="{FF2B5EF4-FFF2-40B4-BE49-F238E27FC236}">
                        <a16:creationId xmlns:a16="http://schemas.microsoft.com/office/drawing/2014/main" id="{E042A648-FFE9-4D86-8014-F078CA6096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1828" y="1798434"/>
                    <a:ext cx="36086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95" t="-18421" r="-3050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42">
              <a:extLst>
                <a:ext uri="{FF2B5EF4-FFF2-40B4-BE49-F238E27FC236}">
                  <a16:creationId xmlns:a16="http://schemas.microsoft.com/office/drawing/2014/main" id="{0A6FD10C-035D-4288-96D4-8B6045014A88}"/>
                </a:ext>
              </a:extLst>
            </p:cNvPr>
            <p:cNvGrpSpPr/>
            <p:nvPr/>
          </p:nvGrpSpPr>
          <p:grpSpPr>
            <a:xfrm>
              <a:off x="6438199" y="1149593"/>
              <a:ext cx="693435" cy="1285905"/>
              <a:chOff x="6438199" y="1149593"/>
              <a:chExt cx="693435" cy="1285905"/>
            </a:xfrm>
          </p:grpSpPr>
          <p:cxnSp>
            <p:nvCxnSpPr>
              <p:cNvPr id="22" name="Straight Arrow Connector 33">
                <a:extLst>
                  <a:ext uri="{FF2B5EF4-FFF2-40B4-BE49-F238E27FC236}">
                    <a16:creationId xmlns:a16="http://schemas.microsoft.com/office/drawing/2014/main" id="{B31E87D6-8A01-48CF-A281-275CEA6E8ACF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16200000" flipV="1">
                <a:off x="6515873" y="1819737"/>
                <a:ext cx="871522" cy="3600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37">
                    <a:extLst>
                      <a:ext uri="{FF2B5EF4-FFF2-40B4-BE49-F238E27FC236}">
                        <a16:creationId xmlns:a16="http://schemas.microsoft.com/office/drawing/2014/main" id="{8980DB28-7C1E-41AE-AA88-827EBA66CBFA}"/>
                      </a:ext>
                    </a:extLst>
                  </p:cNvPr>
                  <p:cNvSpPr txBox="1"/>
                  <p:nvPr/>
                </p:nvSpPr>
                <p:spPr>
                  <a:xfrm>
                    <a:off x="6438199" y="1149593"/>
                    <a:ext cx="375231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432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23" name="TextBox 37">
                    <a:extLst>
                      <a:ext uri="{FF2B5EF4-FFF2-40B4-BE49-F238E27FC236}">
                        <a16:creationId xmlns:a16="http://schemas.microsoft.com/office/drawing/2014/main" id="{8980DB28-7C1E-41AE-AA88-827EBA66CB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8199" y="1149593"/>
                    <a:ext cx="375231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8421" r="-32258" b="-105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50">
                  <a:extLst>
                    <a:ext uri="{FF2B5EF4-FFF2-40B4-BE49-F238E27FC236}">
                      <a16:creationId xmlns:a16="http://schemas.microsoft.com/office/drawing/2014/main" id="{57A4DD64-1BFE-4A0B-9CE0-073E22FF5438}"/>
                    </a:ext>
                  </a:extLst>
                </p:cNvPr>
                <p:cNvSpPr txBox="1"/>
                <p:nvPr/>
              </p:nvSpPr>
              <p:spPr>
                <a:xfrm>
                  <a:off x="7138016" y="804207"/>
                  <a:ext cx="1286057" cy="9283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e>
                            </m:acc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1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1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anose="02010600030101010101" pitchFamily="2" charset="-122"/>
                    <a:cs typeface="+mn-cs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e>
                            </m:acc>
                          </m:e>
                        </m:acc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=−</m:t>
                        </m:r>
                        <m:acc>
                          <m:accPr>
                            <m:chr m:val="̇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Box 50">
                  <a:extLst>
                    <a:ext uri="{FF2B5EF4-FFF2-40B4-BE49-F238E27FC236}">
                      <a16:creationId xmlns:a16="http://schemas.microsoft.com/office/drawing/2014/main" id="{57A4DD64-1BFE-4A0B-9CE0-073E22FF5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016" y="804207"/>
                  <a:ext cx="1286057" cy="928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4EB018A-D64B-4574-AAB5-168494568706}"/>
                  </a:ext>
                </a:extLst>
              </p:cNvPr>
              <p:cNvSpPr/>
              <p:nvPr/>
            </p:nvSpPr>
            <p:spPr>
              <a:xfrm>
                <a:off x="2177250" y="1259895"/>
                <a:ext cx="2960362" cy="553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4EB018A-D64B-4574-AAB5-168494568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250" y="1259895"/>
                <a:ext cx="2960362" cy="5539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D71A418-F4CE-4749-88E2-6E42BD1E43DE}"/>
                  </a:ext>
                </a:extLst>
              </p:cNvPr>
              <p:cNvSpPr/>
              <p:nvPr/>
            </p:nvSpPr>
            <p:spPr>
              <a:xfrm>
                <a:off x="2411760" y="3717032"/>
                <a:ext cx="19756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D71A418-F4CE-4749-88E2-6E42BD1E4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717032"/>
                <a:ext cx="1975669" cy="461665"/>
              </a:xfrm>
              <a:prstGeom prst="rect">
                <a:avLst/>
              </a:prstGeom>
              <a:blipFill>
                <a:blip r:embed="rId13"/>
                <a:stretch>
                  <a:fillRect l="-309" t="-18667" r="-7716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CF9EBA-649F-3540-B825-AB7E2A1ECBE9}"/>
              </a:ext>
            </a:extLst>
          </p:cNvPr>
          <p:cNvSpPr/>
          <p:nvPr/>
        </p:nvSpPr>
        <p:spPr bwMode="auto">
          <a:xfrm>
            <a:off x="5940152" y="0"/>
            <a:ext cx="3116387" cy="21272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7DF0CB4B-612D-3443-AE34-4ACCFCAD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813"/>
            <a:ext cx="428835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补充：曲率半径的计算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2EEF52-6E9B-384E-B8DF-32E623A5C80B}"/>
              </a:ext>
            </a:extLst>
          </p:cNvPr>
          <p:cNvSpPr/>
          <p:nvPr/>
        </p:nvSpPr>
        <p:spPr bwMode="auto">
          <a:xfrm>
            <a:off x="5796136" y="1918302"/>
            <a:ext cx="3168352" cy="23762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9A8CFF79-16F7-ED4C-96C7-CE54C87B1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0641" y="1574188"/>
                <a:ext cx="9144000" cy="5283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t">
                <a:norm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1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自然坐标系，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𝑎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𝑣</m:t>
                        </m:r>
                      </m:e>
                    </m:acc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𝑣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𝜌</m:t>
                        </m:r>
                      </m:den>
                    </m:f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𝑗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，曲率半径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9A8CFF79-16F7-ED4C-96C7-CE54C87B1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0641" y="1574188"/>
                <a:ext cx="9144000" cy="5283812"/>
              </a:xfrm>
              <a:prstGeom prst="rect">
                <a:avLst/>
              </a:prstGeom>
              <a:blipFill>
                <a:blip r:embed="rId2"/>
                <a:stretch>
                  <a:fillRect l="-10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4C253BC-56F9-2E4C-A2AE-63FC2B807C66}"/>
              </a:ext>
            </a:extLst>
          </p:cNvPr>
          <p:cNvGrpSpPr/>
          <p:nvPr/>
        </p:nvGrpSpPr>
        <p:grpSpPr>
          <a:xfrm>
            <a:off x="3758853" y="-1539552"/>
            <a:ext cx="5297686" cy="4824536"/>
            <a:chOff x="3635896" y="224644"/>
            <a:chExt cx="5297686" cy="4824536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956DACA-7AE1-B340-BE2D-01F2F5E10037}"/>
                </a:ext>
              </a:extLst>
            </p:cNvPr>
            <p:cNvSpPr/>
            <p:nvPr/>
          </p:nvSpPr>
          <p:spPr bwMode="auto">
            <a:xfrm>
              <a:off x="3635896" y="224644"/>
              <a:ext cx="4608512" cy="4824536"/>
            </a:xfrm>
            <a:prstGeom prst="arc">
              <a:avLst>
                <a:gd name="adj1" fmla="val 20851193"/>
                <a:gd name="adj2" fmla="val 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DC1260-E722-D848-8E34-414197404454}"/>
                </a:ext>
              </a:extLst>
            </p:cNvPr>
            <p:cNvGrpSpPr/>
            <p:nvPr/>
          </p:nvGrpSpPr>
          <p:grpSpPr>
            <a:xfrm>
              <a:off x="5079752" y="1736181"/>
              <a:ext cx="3853830" cy="2155225"/>
              <a:chOff x="5079752" y="1736181"/>
              <a:chExt cx="3853830" cy="215522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9017AEE-7BE8-D94F-AB5D-880CB76CB0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940152" y="2137939"/>
                <a:ext cx="2254422" cy="4989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9656281-4F95-6543-93F1-756B3FE2D2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40152" y="2636912"/>
                <a:ext cx="2289542" cy="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C0700024-73D6-AB48-AD65-2899289BDF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79752" y="1736181"/>
                <a:ext cx="1720800" cy="1801462"/>
              </a:xfrm>
              <a:prstGeom prst="arc">
                <a:avLst>
                  <a:gd name="adj1" fmla="val 20851193"/>
                  <a:gd name="adj2" fmla="val 0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3358CB4A-DC01-9A48-9D90-B76A26B6DA28}"/>
                      </a:ext>
                    </a:extLst>
                  </p:cNvPr>
                  <p:cNvSpPr/>
                  <p:nvPr/>
                </p:nvSpPr>
                <p:spPr>
                  <a:xfrm>
                    <a:off x="6959081" y="1875533"/>
                    <a:ext cx="43851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𝜌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3358CB4A-DC01-9A48-9D90-B76A26B6DA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9081" y="1875533"/>
                    <a:ext cx="43851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4385086-040C-6F4F-9F8B-0EC9B1FB0038}"/>
                      </a:ext>
                    </a:extLst>
                  </p:cNvPr>
                  <p:cNvSpPr/>
                  <p:nvPr/>
                </p:nvSpPr>
                <p:spPr>
                  <a:xfrm>
                    <a:off x="8353103" y="2076579"/>
                    <a:ext cx="5804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𝑠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4385086-040C-6F4F-9F8B-0EC9B1FB00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3103" y="2076579"/>
                    <a:ext cx="5804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909D1FD-35C7-F645-B272-4786F1E8A678}"/>
                      </a:ext>
                    </a:extLst>
                  </p:cNvPr>
                  <p:cNvSpPr/>
                  <p:nvPr/>
                </p:nvSpPr>
                <p:spPr>
                  <a:xfrm>
                    <a:off x="6249436" y="2577005"/>
                    <a:ext cx="6136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909D1FD-35C7-F645-B272-4786F1E8A6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9436" y="2577005"/>
                    <a:ext cx="61369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BE35D62-4B2D-6748-B22F-43FEA8406224}"/>
                      </a:ext>
                    </a:extLst>
                  </p:cNvPr>
                  <p:cNvSpPr/>
                  <p:nvPr/>
                </p:nvSpPr>
                <p:spPr>
                  <a:xfrm>
                    <a:off x="6012061" y="2977310"/>
                    <a:ext cx="2344295" cy="91409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d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kumimoji="1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BE35D62-4B2D-6748-B22F-43FEA84062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2061" y="2977310"/>
                    <a:ext cx="2344295" cy="9140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26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08EC089E-8F74-4483-875E-6BC263C047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3978850"/>
                  </p:ext>
                </p:extLst>
              </p:nvPr>
            </p:nvGraphicFramePr>
            <p:xfrm>
              <a:off x="159469" y="2508909"/>
              <a:ext cx="8805019" cy="4117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61170">
                      <a:extLst>
                        <a:ext uri="{9D8B030D-6E8A-4147-A177-3AD203B41FA5}">
                          <a16:colId xmlns:a16="http://schemas.microsoft.com/office/drawing/2014/main" val="2559622470"/>
                        </a:ext>
                      </a:extLst>
                    </a:gridCol>
                    <a:gridCol w="5143849">
                      <a:extLst>
                        <a:ext uri="{9D8B030D-6E8A-4147-A177-3AD203B41FA5}">
                          <a16:colId xmlns:a16="http://schemas.microsoft.com/office/drawing/2014/main" val="3992772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CN" altLang="en-US" sz="18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a:t>平面曲线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=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 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𝜌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432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432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432FF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′2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lin"/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432FF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  <m:r>
                                  <a:rPr kumimoji="1" lang="zh-CN" alt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 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,              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≡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4470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CN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a:t>平面曲线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=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 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𝜌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1+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lin"/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+2</m:t>
                                        </m:r>
                                        <m:sSubSup>
                                          <m:sSubSupPr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𝜃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𝑟</m:t>
                                        </m:r>
                                        <m:r>
                                          <a:rPr kumimoji="1" lang="zh-CN" alt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𝜃𝜃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1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kumimoji="1" lang="en-US" altLang="zh-CN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,</m:t>
                                </m:r>
                                <m:r>
                                  <a:rPr kumimoji="1" lang="zh-CN" alt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   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≡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𝜃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534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CN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a:t>平面曲线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=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𝑡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+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𝑡</m:t>
                                  </m:r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kumimoji="1" lang="zh-CN" altLang="en-US" sz="18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 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𝜌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18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p>
                                                <m:r>
    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kumimoji="1" lang="zh-CN" alt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  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lin"/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acc>
                                          <m:accPr>
                                            <m:chr m:val="̈"/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̈"/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acc>
                                          <m:accPr>
                                            <m:chr m:val="̇"/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kumimoji="1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,             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≡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𝑡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090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ea typeface="黑体" panose="02010609060101010101" pitchFamily="49" charset="-122"/>
                              <a:sym typeface="Wingdings 2" pitchFamily="2" charset="2"/>
                            </a:rPr>
                            <a:t>空间曲线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𝑢</m:t>
                                  </m:r>
                                </m:e>
                              </m:d>
                            </m:oMath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𝜌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"/>
                                                <m:endChr m:val="|"/>
                                                <m:ctrlP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  <m:r>
                                                  <a:rPr kumimoji="1" lang="zh-CN" altLang="en-US" sz="18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​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  <m:r>
                                                  <a:rPr kumimoji="1" lang="en-US" altLang="zh-CN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  <a:sym typeface="Wingdings 2" pitchFamily="2" charset="2"/>
                                                  </a:rPr>
                                                  <m:t>⋅</m:t>
                                                </m:r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黑体" panose="02010609060101010101" pitchFamily="49" charset="-122"/>
                                                        <a:cs typeface="+mn-cs"/>
                                                        <a:sym typeface="Wingdings 2" pitchFamily="2" charset="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kumimoji="1" lang="en-US" altLang="zh-CN" sz="1800" b="0" i="1" u="none" strike="noStrike" kern="120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mbria Math" panose="02040503050406030204" pitchFamily="18" charset="0"/>
                                                            <a:ea typeface="黑体" panose="02010609060101010101" pitchFamily="49" charset="-122"/>
                                                            <a:cs typeface="+mn-cs"/>
                                                            <a:sym typeface="Wingdings 2" pitchFamily="2" charset="2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  <m:r>
                                  <a:rPr kumimoji="1" lang="en-US" altLang="zh-CN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,   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  <m:r>
                                      <a:rPr kumimoji="1" lang="en-US" altLang="zh-CN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≡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𝑢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67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zh-CN" alt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a:t>空间曲线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𝑟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为弧长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𝜌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𝑠𝑠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𝑠𝑠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kumimoji="1" lang="en-US" altLang="zh-CN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𝑠𝑠</m:t>
                                            </m:r>
                                          </m:sub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rad>
                                  </m:den>
                                </m:f>
                                <m:r>
                                  <a:rPr kumimoji="1" lang="en-US" altLang="zh-CN" sz="1800" b="1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           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𝑠𝑠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≡</m:t>
                                    </m:r>
                                    <m:f>
                                      <m:fPr>
                                        <m:ctrlP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18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d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1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  <a:sym typeface="Wingdings 2" pitchFamily="2" charset="2"/>
                                          </a:rPr>
                                          <m:t>d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zh-CN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  <a:sym typeface="Wingdings 2" pitchFamily="2" charset="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6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08EC089E-8F74-4483-875E-6BC263C047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3978850"/>
                  </p:ext>
                </p:extLst>
              </p:nvPr>
            </p:nvGraphicFramePr>
            <p:xfrm>
              <a:off x="159469" y="2508909"/>
              <a:ext cx="8805019" cy="4117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61170">
                      <a:extLst>
                        <a:ext uri="{9D8B030D-6E8A-4147-A177-3AD203B41FA5}">
                          <a16:colId xmlns:a16="http://schemas.microsoft.com/office/drawing/2014/main" val="2559622470"/>
                        </a:ext>
                      </a:extLst>
                    </a:gridCol>
                    <a:gridCol w="5143849">
                      <a:extLst>
                        <a:ext uri="{9D8B030D-6E8A-4147-A177-3AD203B41FA5}">
                          <a16:colId xmlns:a16="http://schemas.microsoft.com/office/drawing/2014/main" val="3992772801"/>
                        </a:ext>
                      </a:extLst>
                    </a:gridCol>
                  </a:tblGrid>
                  <a:tr h="7311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833" r="-140599" b="-46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1209" t="-833" r="-118" b="-46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447088"/>
                      </a:ext>
                    </a:extLst>
                  </a:tr>
                  <a:tr h="82207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89630" r="-140599" b="-31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1209" t="-89630" r="-118" b="-31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4534532"/>
                      </a:ext>
                    </a:extLst>
                  </a:tr>
                  <a:tr h="7311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13333" r="-140599" b="-2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1209" t="-213333" r="-118" b="-2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9309072"/>
                      </a:ext>
                    </a:extLst>
                  </a:tr>
                  <a:tr h="107581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12429" r="-140599" b="-717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1209" t="-212429" r="-118" b="-717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67003"/>
                      </a:ext>
                    </a:extLst>
                  </a:tr>
                  <a:tr h="75704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445968" r="-140599" b="-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1209" t="-445968" r="-118" b="-2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68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2A5BA1-C095-4024-9F5D-B303FE28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667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/>
              <p:nvPr/>
            </p:nvSpPr>
            <p:spPr>
              <a:xfrm>
                <a:off x="107504" y="178314"/>
                <a:ext cx="8928992" cy="38885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）沿抛物线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𝑘</m:t>
                    </m:r>
                    <m:sSup>
                      <m:sSupPr>
                        <m:ctrlP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 运动的质点，弧长随时间的变化关系为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𝑠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𝑐𝑡</m:t>
                    </m:r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，其中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𝑡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对应抛物线最低点。求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自然坐标系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中质点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在最低点的加速度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。</a:t>
                </a:r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）沿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螺旋线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𝑢</m:t>
                    </m:r>
                    <m:r>
                      <a:rPr kumimoji="0" lang="en-US" altLang="zh-CN" sz="2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)=</m:t>
                    </m:r>
                    <m:d>
                      <m:dPr>
                        <m:ctrlPr>
                          <a:rPr kumimoji="0" lang="en-US" altLang="zh-CN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2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𝑢</m:t>
                            </m:r>
                          </m:e>
                        </m:func>
                        <m:r>
                          <a:rPr kumimoji="0" lang="en-US" altLang="zh-CN" sz="2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2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sin</m:t>
                            </m:r>
                          </m:fName>
                          <m:e>
                            <m:r>
                              <a:rPr kumimoji="0" lang="en-US" altLang="zh-CN" sz="2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𝑢</m:t>
                            </m:r>
                          </m:e>
                        </m:func>
                        <m:r>
                          <a:rPr kumimoji="0" lang="en-US" altLang="zh-CN" sz="2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,  </m:t>
                        </m:r>
                        <m:r>
                          <a:rPr kumimoji="0" lang="en-US" altLang="zh-CN" sz="2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𝑏𝑢</m:t>
                        </m:r>
                      </m:e>
                    </m:d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运动的质点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速率为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𝑣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𝑎𝑡</m:t>
                    </m:r>
                  </m:oMath>
                </a14:m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，求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自然坐标系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中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任意时刻质点的加速度</a:t>
                </a: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。</a:t>
                </a:r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8314"/>
                <a:ext cx="8928992" cy="3888500"/>
              </a:xfrm>
              <a:prstGeom prst="rect">
                <a:avLst/>
              </a:prstGeom>
              <a:blipFill>
                <a:blip r:embed="rId2"/>
                <a:stretch>
                  <a:fillRect l="-1434" r="-5464" b="-2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5CE04B-80A3-4BA0-9AA4-FFC142E29E33}"/>
                  </a:ext>
                </a:extLst>
              </p:cNvPr>
              <p:cNvSpPr/>
              <p:nvPr/>
            </p:nvSpPr>
            <p:spPr>
              <a:xfrm>
                <a:off x="5004048" y="4581128"/>
                <a:ext cx="3363805" cy="1417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𝜌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  <m:r>
                                        <a:rPr kumimoji="1" lang="zh-CN" altLang="en-US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A5CE04B-80A3-4BA0-9AA4-FFC142E29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581128"/>
                <a:ext cx="3363805" cy="1417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7C58A14-BD45-4E79-B460-255134E15006}"/>
                  </a:ext>
                </a:extLst>
              </p:cNvPr>
              <p:cNvSpPr/>
              <p:nvPr/>
            </p:nvSpPr>
            <p:spPr>
              <a:xfrm>
                <a:off x="899592" y="4757521"/>
                <a:ext cx="2436244" cy="920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𝜌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′2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7C58A14-BD45-4E79-B460-255134E15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757521"/>
                <a:ext cx="2436244" cy="920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484F90-31CD-4A16-9F75-471ECD60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1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/>
              <p:nvPr/>
            </p:nvSpPr>
            <p:spPr>
              <a:xfrm>
                <a:off x="107504" y="178314"/>
                <a:ext cx="8928992" cy="567552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练习答案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）沿抛物线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𝑘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 运动的质点，弧长随时间的变化关系为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𝑠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𝑐𝑡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，其中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对应抛物线最低点。求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自然坐标系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中质点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在最低点的加速度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解答：自然系中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𝜌</m:t>
                        </m:r>
                      </m:den>
                    </m:f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</m:oMath>
                </a14:m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𝑣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𝑠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𝑐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=2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𝑘𝑥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  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′′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=2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𝑘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  ⟹</m:t>
                    </m:r>
                    <m:r>
                      <a:rPr kumimoji="0" lang="zh-CN" altLang="en-US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最低点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=0,  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𝜌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  <a:sym typeface="Wingdings 2" pitchFamily="2" charset="2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  <a:sym typeface="Wingdings 2" pitchFamily="2" charset="2"/>
                                  </a:rPr>
                                  <m:t>′′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fPr>
                      <m:num>
                        <m: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2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𝑘</m:t>
                        </m:r>
                      </m:den>
                    </m:f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 ,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𝑣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𝑐</m:t>
                    </m:r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 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=2</m:t>
                      </m:r>
                      <m:r>
                        <a:rPr kumimoji="0" lang="en-US" altLang="zh-CN" sz="24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𝑘</m:t>
                      </m:r>
                      <m:sSup>
                        <m:sSupPr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8314"/>
                <a:ext cx="8928992" cy="5675528"/>
              </a:xfrm>
              <a:prstGeom prst="rect">
                <a:avLst/>
              </a:prstGeom>
              <a:blipFill>
                <a:blip r:embed="rId2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14CE27-B05B-4730-9495-E36FFB1E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5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/>
              <p:nvPr/>
            </p:nvSpPr>
            <p:spPr>
              <a:xfrm>
                <a:off x="107504" y="178314"/>
                <a:ext cx="8928992" cy="570310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练习答案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）沿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螺旋线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𝑢</m:t>
                    </m:r>
                    <m:r>
                      <a:rPr kumimoji="0" lang="en-US" altLang="zh-CN" sz="24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)=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𝑢</m:t>
                            </m:r>
                          </m:e>
                        </m:func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sin</m:t>
                            </m:r>
                          </m:fName>
                          <m:e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𝑢</m:t>
                            </m:r>
                          </m:e>
                        </m:func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,  </m:t>
                        </m:r>
                        <m: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𝑏𝑢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运动的质点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速率为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𝑣</m:t>
                    </m:r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𝑎𝑡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自然坐标系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中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任意时刻质点的加速度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解答：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𝜌</m:t>
                        </m:r>
                      </m:den>
                    </m:f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  <m:r>
                      <a:rPr kumimoji="0" lang="en-US" altLang="zh-CN" sz="2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    </m:t>
                    </m:r>
                    <m:acc>
                      <m:accPr>
                        <m:chr m:val="̇"/>
                        <m:ctrlP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𝑎</m:t>
                    </m:r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e>
                          </m:func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e>
                          </m:func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acc>
                        <m:accPr>
                          <m:chr m:val="̈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e>
                          </m:func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,−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e>
                          </m:func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sSup>
                        <m:s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̈"/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⋅</m:t>
                      </m:r>
                      <m:acc>
                        <m:accPr>
                          <m:chr m:val="̈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𝜌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  <m:r>
                                        <a:rPr kumimoji="1" lang="zh-CN" altLang="en-US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  <a:cs typeface="+mn-cs"/>
                                                  <a:sym typeface="Wingdings 2" pitchFamily="2" charset="2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  <a:sym typeface="Wingdings 2" pitchFamily="2" charset="2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̈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  <a:sym typeface="Wingdings 2" pitchFamily="2" charset="2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  <a:sym typeface="Wingdings 2" pitchFamily="2" charset="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  (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注意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𝑢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0" lang="en-US" altLang="zh-CN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0" lang="en-US" altLang="zh-CN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⃗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Box 8">
                <a:extLst>
                  <a:ext uri="{FF2B5EF4-FFF2-40B4-BE49-F238E27FC236}">
                    <a16:creationId xmlns:a16="http://schemas.microsoft.com/office/drawing/2014/main" id="{7EC7141F-9756-4B77-AB54-227F8188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8314"/>
                <a:ext cx="8928992" cy="5703100"/>
              </a:xfrm>
              <a:prstGeom prst="rect">
                <a:avLst/>
              </a:prstGeom>
              <a:blipFill>
                <a:blip r:embed="rId2"/>
                <a:stretch>
                  <a:fillRect l="-1093" r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8EE65-3DA3-4A69-B1F2-405F7DBC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282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1037">
            <a:extLst>
              <a:ext uri="{FF2B5EF4-FFF2-40B4-BE49-F238E27FC236}">
                <a16:creationId xmlns:a16="http://schemas.microsoft.com/office/drawing/2014/main" id="{9489B0B6-C7F9-684A-832C-9F14EEB00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5715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66" name="Text Box 1038">
                <a:extLst>
                  <a:ext uri="{FF2B5EF4-FFF2-40B4-BE49-F238E27FC236}">
                    <a16:creationId xmlns:a16="http://schemas.microsoft.com/office/drawing/2014/main" id="{9ADEA7C4-37E8-AE47-9D0B-A9EFAF8EBC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837" y="1394903"/>
                <a:ext cx="8950325" cy="508209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运动状态的描述（运动学变量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）是相对的，运动学变量的大小和方向依赖于参考系的选取。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静参考系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：以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大地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为参照物建立的参考系，简称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静系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静系一般用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表示，运动学变量记为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称为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绝对位矢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速度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加速度。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2.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动参考系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：以相对于大地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运动的物体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为参照物建立的参考系，简称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动系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。例如在行驶的汽车。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动系一般用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表示，运动学变量即为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，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称为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相对位矢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速度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加速度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3566" name="Text Box 1038">
                <a:extLst>
                  <a:ext uri="{FF2B5EF4-FFF2-40B4-BE49-F238E27FC236}">
                    <a16:creationId xmlns:a16="http://schemas.microsoft.com/office/drawing/2014/main" id="{9ADEA7C4-37E8-AE47-9D0B-A9EFAF8EB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37" y="1394903"/>
                <a:ext cx="8950325" cy="5082097"/>
              </a:xfrm>
              <a:prstGeom prst="rect">
                <a:avLst/>
              </a:prstGeom>
              <a:blipFill>
                <a:blip r:embed="rId2"/>
                <a:stretch>
                  <a:fillRect l="-1020" r="-952" b="-2273"/>
                </a:stretch>
              </a:blip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1" name="Text Box 1044">
            <a:extLst>
              <a:ext uri="{FF2B5EF4-FFF2-40B4-BE49-F238E27FC236}">
                <a16:creationId xmlns:a16="http://schemas.microsoft.com/office/drawing/2014/main" id="{A36D130F-340E-7B41-8912-A0A7CD92F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65542" name="Rectangle 1045">
            <a:extLst>
              <a:ext uri="{FF2B5EF4-FFF2-40B4-BE49-F238E27FC236}">
                <a16:creationId xmlns:a16="http://schemas.microsoft.com/office/drawing/2014/main" id="{E56569BA-E003-6D40-8DB3-BE80EE5438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  <a:solidFill>
            <a:srgbClr val="660033"/>
          </a:solidFill>
        </p:spPr>
        <p:txBody>
          <a:bodyPr/>
          <a:lstStyle/>
          <a:p>
            <a:pPr eaLnBrk="1" hangingPunct="1"/>
            <a:r>
              <a:rPr lang="zh-CN" altLang="en-US" sz="3200" dirty="0">
                <a:ea typeface="黑体" panose="02010609060101010101" pitchFamily="49" charset="-122"/>
              </a:rPr>
              <a:t>§</a:t>
            </a:r>
            <a:r>
              <a:rPr lang="en-US" altLang="zh-CN" sz="3200" dirty="0">
                <a:ea typeface="黑体" panose="02010609060101010101" pitchFamily="49" charset="-122"/>
              </a:rPr>
              <a:t>1.</a:t>
            </a:r>
            <a:r>
              <a:rPr lang="zh-CN" altLang="en-US" sz="3200" dirty="0">
                <a:ea typeface="黑体" panose="02010609060101010101" pitchFamily="49" charset="-122"/>
              </a:rPr>
              <a:t>3 平动参考系</a:t>
            </a:r>
            <a:br>
              <a:rPr lang="zh-CN" altLang="en-US" sz="3200" dirty="0">
                <a:ea typeface="黑体" panose="02010609060101010101" pitchFamily="49" charset="-122"/>
              </a:rPr>
            </a:br>
            <a:r>
              <a:rPr lang="en-US" altLang="zh-CN" sz="2400" dirty="0">
                <a:ea typeface="黑体" panose="02010609060101010101" pitchFamily="49" charset="-122"/>
                <a:cs typeface="Times New Roman" panose="02020603050405020304" pitchFamily="18" charset="0"/>
              </a:rPr>
              <a:t>(reference frame of translation)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65543" name="灯片编号占位符 3">
            <a:extLst>
              <a:ext uri="{FF2B5EF4-FFF2-40B4-BE49-F238E27FC236}">
                <a16:creationId xmlns:a16="http://schemas.microsoft.com/office/drawing/2014/main" id="{89928EB7-1E5B-6E47-B7B0-110FC65F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66B431-3A60-5542-B94F-D813963F1B16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6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43">
            <a:extLst>
              <a:ext uri="{FF2B5EF4-FFF2-40B4-BE49-F238E27FC236}">
                <a16:creationId xmlns:a16="http://schemas.microsoft.com/office/drawing/2014/main" id="{8E30C0A6-0F01-B541-AD70-6B3E56546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66563" name="Text Box 44">
            <a:extLst>
              <a:ext uri="{FF2B5EF4-FFF2-40B4-BE49-F238E27FC236}">
                <a16:creationId xmlns:a16="http://schemas.microsoft.com/office/drawing/2014/main" id="{E65B6542-D397-8E4A-80A7-2AFD42314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5086350" cy="45720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一、绝对速度、相对速度、牵连速度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64" name="Text Box 45">
                <a:extLst>
                  <a:ext uri="{FF2B5EF4-FFF2-40B4-BE49-F238E27FC236}">
                    <a16:creationId xmlns:a16="http://schemas.microsoft.com/office/drawing/2014/main" id="{C710C1C7-88B2-AD46-B1F2-A2838DDEC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521" y="749150"/>
                <a:ext cx="8811967" cy="1684244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marR="0" lvl="0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如行驶的船中有移动的人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,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大地为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系，船为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S’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若船相对于大地做平动，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∥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𝑖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𝑗</m:t>
                        </m:r>
                      </m:e>
                    </m:acc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∥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𝑗</m:t>
                            </m:r>
                          </m:e>
                        </m:acc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, 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则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S’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称为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相对于</a:t>
                </a:r>
                <a:r>
                  <a:rPr lang="en-US" altLang="zh-CN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S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平动参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考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系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6564" name="Text Box 45">
                <a:extLst>
                  <a:ext uri="{FF2B5EF4-FFF2-40B4-BE49-F238E27FC236}">
                    <a16:creationId xmlns:a16="http://schemas.microsoft.com/office/drawing/2014/main" id="{C710C1C7-88B2-AD46-B1F2-A2838DDE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521" y="749150"/>
                <a:ext cx="8811967" cy="1684244"/>
              </a:xfrm>
              <a:prstGeom prst="rect">
                <a:avLst/>
              </a:prstGeom>
              <a:blipFill>
                <a:blip r:embed="rId2"/>
                <a:stretch>
                  <a:fillRect l="-899" b="-652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565" name="Picture 46" descr="船与人">
            <a:extLst>
              <a:ext uri="{FF2B5EF4-FFF2-40B4-BE49-F238E27FC236}">
                <a16:creationId xmlns:a16="http://schemas.microsoft.com/office/drawing/2014/main" id="{31CDD714-17CF-1A41-81C3-E7902573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04" y="2672006"/>
            <a:ext cx="5715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灯片编号占位符 3">
            <a:extLst>
              <a:ext uri="{FF2B5EF4-FFF2-40B4-BE49-F238E27FC236}">
                <a16:creationId xmlns:a16="http://schemas.microsoft.com/office/drawing/2014/main" id="{30846CC5-8A3C-4A44-9DC1-B6333CA1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4AEFC-87D7-244C-ABA2-57967581C17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">
            <a:extLst>
              <a:ext uri="{FF2B5EF4-FFF2-40B4-BE49-F238E27FC236}">
                <a16:creationId xmlns:a16="http://schemas.microsoft.com/office/drawing/2014/main" id="{908835F1-791F-CB4A-8DB1-E85D38765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954088"/>
            <a:ext cx="3525838" cy="362585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87" name="Text Box 1029">
            <a:extLst>
              <a:ext uri="{FF2B5EF4-FFF2-40B4-BE49-F238E27FC236}">
                <a16:creationId xmlns:a16="http://schemas.microsoft.com/office/drawing/2014/main" id="{CB653BBC-ADCA-AB44-9C75-D0EDF8D9C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67588" name="Text Box 1030">
            <a:extLst>
              <a:ext uri="{FF2B5EF4-FFF2-40B4-BE49-F238E27FC236}">
                <a16:creationId xmlns:a16="http://schemas.microsoft.com/office/drawing/2014/main" id="{DE791595-7F65-2740-B5A2-80E96F7CA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5086350" cy="45720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一、绝对速度、相对速度、牵连速度</a:t>
            </a:r>
          </a:p>
        </p:txBody>
      </p:sp>
      <p:sp>
        <p:nvSpPr>
          <p:cNvPr id="67589" name="Text Box 1033">
            <a:extLst>
              <a:ext uri="{FF2B5EF4-FFF2-40B4-BE49-F238E27FC236}">
                <a16:creationId xmlns:a16="http://schemas.microsoft.com/office/drawing/2014/main" id="{932B3908-329C-604E-88FD-6D6B9FD2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62000"/>
            <a:ext cx="5656263" cy="4619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2. 不同参考系下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p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点的运动学变量的关系:</a:t>
            </a:r>
          </a:p>
        </p:txBody>
      </p:sp>
      <p:sp>
        <p:nvSpPr>
          <p:cNvPr id="67594" name="Oval 1038">
            <a:extLst>
              <a:ext uri="{FF2B5EF4-FFF2-40B4-BE49-F238E27FC236}">
                <a16:creationId xmlns:a16="http://schemas.microsoft.com/office/drawing/2014/main" id="{BEB82405-F1E5-2445-ACF1-402A1F08F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96188" y="1995488"/>
            <a:ext cx="136525" cy="13811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ED508F-2490-3A41-8C4E-566DEE4B6442}"/>
              </a:ext>
            </a:extLst>
          </p:cNvPr>
          <p:cNvGrpSpPr/>
          <p:nvPr/>
        </p:nvGrpSpPr>
        <p:grpSpPr>
          <a:xfrm>
            <a:off x="6831013" y="1143000"/>
            <a:ext cx="2211387" cy="2503488"/>
            <a:chOff x="6831013" y="1143000"/>
            <a:chExt cx="2211387" cy="2503488"/>
          </a:xfrm>
        </p:grpSpPr>
        <p:sp>
          <p:nvSpPr>
            <p:cNvPr id="67592" name="Line 1036">
              <a:extLst>
                <a:ext uri="{FF2B5EF4-FFF2-40B4-BE49-F238E27FC236}">
                  <a16:creationId xmlns:a16="http://schemas.microsoft.com/office/drawing/2014/main" id="{1B902279-489B-3842-85CB-ECBD55DCB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4388" y="3646488"/>
              <a:ext cx="1752600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593" name="Line 1037">
              <a:extLst>
                <a:ext uri="{FF2B5EF4-FFF2-40B4-BE49-F238E27FC236}">
                  <a16:creationId xmlns:a16="http://schemas.microsoft.com/office/drawing/2014/main" id="{4A1833EC-BF52-5249-A21B-C66F3B81D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164388" y="1608138"/>
              <a:ext cx="0" cy="203835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599" name="Object 1043">
              <a:extLst>
                <a:ext uri="{FF2B5EF4-FFF2-40B4-BE49-F238E27FC236}">
                  <a16:creationId xmlns:a16="http://schemas.microsoft.com/office/drawing/2014/main" id="{77D59276-213E-D74E-967B-8F85E85C01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597900" y="3132138"/>
            <a:ext cx="444500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55" name="Equation" r:id="rId3" imgW="3797300" imgH="4102100" progId="Equation.3">
                    <p:embed/>
                  </p:oleObj>
                </mc:Choice>
                <mc:Fallback>
                  <p:oleObj name="Equation" r:id="rId3" imgW="3797300" imgH="4102100" progId="Equation.3">
                    <p:embed/>
                    <p:pic>
                      <p:nvPicPr>
                        <p:cNvPr id="67599" name="Object 1043">
                          <a:extLst>
                            <a:ext uri="{FF2B5EF4-FFF2-40B4-BE49-F238E27FC236}">
                              <a16:creationId xmlns:a16="http://schemas.microsoft.com/office/drawing/2014/main" id="{77D59276-213E-D74E-967B-8F85E85C01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7900" y="3132138"/>
                          <a:ext cx="444500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1" name="Object 1045">
              <a:extLst>
                <a:ext uri="{FF2B5EF4-FFF2-40B4-BE49-F238E27FC236}">
                  <a16:creationId xmlns:a16="http://schemas.microsoft.com/office/drawing/2014/main" id="{C12B4C54-F036-DB42-AAD3-B83A83DC50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31013" y="1143000"/>
            <a:ext cx="431800" cy="544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56" name="Equation" r:id="rId5" imgW="3797300" imgH="4686300" progId="Equation.3">
                    <p:embed/>
                  </p:oleObj>
                </mc:Choice>
                <mc:Fallback>
                  <p:oleObj name="Equation" r:id="rId5" imgW="3797300" imgH="4686300" progId="Equation.3">
                    <p:embed/>
                    <p:pic>
                      <p:nvPicPr>
                        <p:cNvPr id="67601" name="Object 1045">
                          <a:extLst>
                            <a:ext uri="{FF2B5EF4-FFF2-40B4-BE49-F238E27FC236}">
                              <a16:creationId xmlns:a16="http://schemas.microsoft.com/office/drawing/2014/main" id="{C12B4C54-F036-DB42-AAD3-B83A83DC50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1013" y="1143000"/>
                          <a:ext cx="431800" cy="544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B4DB83-1261-7C4B-94A9-FF2F6B9FC290}"/>
              </a:ext>
            </a:extLst>
          </p:cNvPr>
          <p:cNvGrpSpPr/>
          <p:nvPr/>
        </p:nvGrpSpPr>
        <p:grpSpPr>
          <a:xfrm>
            <a:off x="5864225" y="1830388"/>
            <a:ext cx="3178175" cy="2974975"/>
            <a:chOff x="5864225" y="1830388"/>
            <a:chExt cx="3178175" cy="2974975"/>
          </a:xfrm>
        </p:grpSpPr>
        <p:sp>
          <p:nvSpPr>
            <p:cNvPr id="67590" name="Line 1034">
              <a:extLst>
                <a:ext uri="{FF2B5EF4-FFF2-40B4-BE49-F238E27FC236}">
                  <a16:creationId xmlns:a16="http://schemas.microsoft.com/office/drawing/2014/main" id="{C58A00D5-6334-A34B-94E4-CB421418E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2700" y="4330700"/>
              <a:ext cx="213360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591" name="Line 1035">
              <a:extLst>
                <a:ext uri="{FF2B5EF4-FFF2-40B4-BE49-F238E27FC236}">
                  <a16:creationId xmlns:a16="http://schemas.microsoft.com/office/drawing/2014/main" id="{56B65CFF-60F5-6F4F-81B5-731D2DD87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56350" y="1830388"/>
              <a:ext cx="0" cy="251460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598" name="Object 1042">
              <a:extLst>
                <a:ext uri="{FF2B5EF4-FFF2-40B4-BE49-F238E27FC236}">
                  <a16:creationId xmlns:a16="http://schemas.microsoft.com/office/drawing/2014/main" id="{BC66FBD0-7346-394A-BCD9-DCD10B3BBA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91488" y="4430713"/>
            <a:ext cx="341312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57" name="Equation" r:id="rId7" imgW="2921000" imgH="3213100" progId="Equation.3">
                    <p:embed/>
                  </p:oleObj>
                </mc:Choice>
                <mc:Fallback>
                  <p:oleObj name="Equation" r:id="rId7" imgW="2921000" imgH="3213100" progId="Equation.3">
                    <p:embed/>
                    <p:pic>
                      <p:nvPicPr>
                        <p:cNvPr id="67598" name="Object 1042">
                          <a:extLst>
                            <a:ext uri="{FF2B5EF4-FFF2-40B4-BE49-F238E27FC236}">
                              <a16:creationId xmlns:a16="http://schemas.microsoft.com/office/drawing/2014/main" id="{BC66FBD0-7346-394A-BCD9-DCD10B3BBA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1488" y="4430713"/>
                          <a:ext cx="341312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0" name="Object 1044">
              <a:extLst>
                <a:ext uri="{FF2B5EF4-FFF2-40B4-BE49-F238E27FC236}">
                  <a16:creationId xmlns:a16="http://schemas.microsoft.com/office/drawing/2014/main" id="{A4D8F9EB-2171-324E-88C8-9ABCCB5936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64225" y="2033588"/>
            <a:ext cx="365125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58" name="Equation" r:id="rId9" imgW="3213100" imgH="3797300" progId="Equation.3">
                    <p:embed/>
                  </p:oleObj>
                </mc:Choice>
                <mc:Fallback>
                  <p:oleObj name="Equation" r:id="rId9" imgW="3213100" imgH="3797300" progId="Equation.3">
                    <p:embed/>
                    <p:pic>
                      <p:nvPicPr>
                        <p:cNvPr id="67600" name="Object 1044">
                          <a:extLst>
                            <a:ext uri="{FF2B5EF4-FFF2-40B4-BE49-F238E27FC236}">
                              <a16:creationId xmlns:a16="http://schemas.microsoft.com/office/drawing/2014/main" id="{A4D8F9EB-2171-324E-88C8-9ABCCB5936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25" y="2033588"/>
                          <a:ext cx="365125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2" name="Object 1049">
              <a:extLst>
                <a:ext uri="{FF2B5EF4-FFF2-40B4-BE49-F238E27FC236}">
                  <a16:creationId xmlns:a16="http://schemas.microsoft.com/office/drawing/2014/main" id="{F5C324B9-CEE2-CA46-897B-CF3A251628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69000" y="4157663"/>
            <a:ext cx="3397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59" name="Equation" r:id="rId11" imgW="2921000" imgH="3213100" progId="Equation.3">
                    <p:embed/>
                  </p:oleObj>
                </mc:Choice>
                <mc:Fallback>
                  <p:oleObj name="Equation" r:id="rId11" imgW="2921000" imgH="3213100" progId="Equation.3">
                    <p:embed/>
                    <p:pic>
                      <p:nvPicPr>
                        <p:cNvPr id="67602" name="Object 1049">
                          <a:extLst>
                            <a:ext uri="{FF2B5EF4-FFF2-40B4-BE49-F238E27FC236}">
                              <a16:creationId xmlns:a16="http://schemas.microsoft.com/office/drawing/2014/main" id="{F5C324B9-CEE2-CA46-897B-CF3A251628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9000" y="4157663"/>
                          <a:ext cx="339725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03" name="Object 1050">
              <a:extLst>
                <a:ext uri="{FF2B5EF4-FFF2-40B4-BE49-F238E27FC236}">
                  <a16:creationId xmlns:a16="http://schemas.microsoft.com/office/drawing/2014/main" id="{CB00BBA2-8B0A-DE44-9299-C5152C7C70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34413" y="4127500"/>
            <a:ext cx="407987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0" name="Equation" r:id="rId13" imgW="3505200" imgH="3797300" progId="Equation.3">
                    <p:embed/>
                  </p:oleObj>
                </mc:Choice>
                <mc:Fallback>
                  <p:oleObj name="Equation" r:id="rId13" imgW="3505200" imgH="3797300" progId="Equation.3">
                    <p:embed/>
                    <p:pic>
                      <p:nvPicPr>
                        <p:cNvPr id="67603" name="Object 1050">
                          <a:extLst>
                            <a:ext uri="{FF2B5EF4-FFF2-40B4-BE49-F238E27FC236}">
                              <a16:creationId xmlns:a16="http://schemas.microsoft.com/office/drawing/2014/main" id="{CB00BBA2-8B0A-DE44-9299-C5152C7C70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4413" y="4127500"/>
                          <a:ext cx="407987" cy="441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05" name="AutoShape 1066">
            <a:extLst>
              <a:ext uri="{FF2B5EF4-FFF2-40B4-BE49-F238E27FC236}">
                <a16:creationId xmlns:a16="http://schemas.microsoft.com/office/drawing/2014/main" id="{7D264B65-E6A5-4C47-8500-85AA2FEC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2060575"/>
            <a:ext cx="762000" cy="333375"/>
          </a:xfrm>
          <a:prstGeom prst="rightArrow">
            <a:avLst>
              <a:gd name="adj1" fmla="val 50000"/>
              <a:gd name="adj2" fmla="val 57143"/>
            </a:avLst>
          </a:prstGeom>
          <a:solidFill>
            <a:srgbClr val="FFFF00"/>
          </a:solidFill>
          <a:ln w="9525">
            <a:solidFill>
              <a:srgbClr val="CC009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5113CB-6A17-A646-92ED-C194A810B3C7}"/>
              </a:ext>
            </a:extLst>
          </p:cNvPr>
          <p:cNvGrpSpPr/>
          <p:nvPr/>
        </p:nvGrpSpPr>
        <p:grpSpPr>
          <a:xfrm>
            <a:off x="6369050" y="1466850"/>
            <a:ext cx="1779588" cy="2863850"/>
            <a:chOff x="6369050" y="1466850"/>
            <a:chExt cx="1779588" cy="28638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2200B7-0B69-564F-932E-D43D8B75508E}"/>
                </a:ext>
              </a:extLst>
            </p:cNvPr>
            <p:cNvGrpSpPr/>
            <p:nvPr/>
          </p:nvGrpSpPr>
          <p:grpSpPr>
            <a:xfrm>
              <a:off x="6369050" y="1466850"/>
              <a:ext cx="1779588" cy="2863850"/>
              <a:chOff x="6369050" y="1466850"/>
              <a:chExt cx="1779588" cy="2863850"/>
            </a:xfrm>
          </p:grpSpPr>
          <p:sp>
            <p:nvSpPr>
              <p:cNvPr id="67595" name="Line 1039">
                <a:extLst>
                  <a:ext uri="{FF2B5EF4-FFF2-40B4-BE49-F238E27FC236}">
                    <a16:creationId xmlns:a16="http://schemas.microsoft.com/office/drawing/2014/main" id="{91E4876B-3FF2-CD49-9B3F-562BAAD20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69050" y="2055813"/>
                <a:ext cx="1266825" cy="227488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7604" name="Object 1051">
                <a:extLst>
                  <a:ext uri="{FF2B5EF4-FFF2-40B4-BE49-F238E27FC236}">
                    <a16:creationId xmlns:a16="http://schemas.microsoft.com/office/drawing/2014/main" id="{474FBD49-E015-504E-8431-726DF7734A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0650" y="1466850"/>
              <a:ext cx="407988" cy="441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861" name="Equation" r:id="rId15" imgW="177800" imgH="177800" progId="Equation.3">
                      <p:embed/>
                    </p:oleObj>
                  </mc:Choice>
                  <mc:Fallback>
                    <p:oleObj name="Equation" r:id="rId15" imgW="177800" imgH="177800" progId="Equation.3">
                      <p:embed/>
                      <p:pic>
                        <p:nvPicPr>
                          <p:cNvPr id="67604" name="Object 1051">
                            <a:extLst>
                              <a:ext uri="{FF2B5EF4-FFF2-40B4-BE49-F238E27FC236}">
                                <a16:creationId xmlns:a16="http://schemas.microsoft.com/office/drawing/2014/main" id="{474FBD49-E015-504E-8431-726DF7734AA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40650" y="1466850"/>
                            <a:ext cx="407988" cy="441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7606" name="对象 2">
              <a:extLst>
                <a:ext uri="{FF2B5EF4-FFF2-40B4-BE49-F238E27FC236}">
                  <a16:creationId xmlns:a16="http://schemas.microsoft.com/office/drawing/2014/main" id="{E717EAE5-C740-B342-BCBA-21C5CE4EA0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6238" y="2659063"/>
            <a:ext cx="3810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2" name="Equation" r:id="rId17" imgW="2921000" imgH="3797300" progId="Equation.DSMT4">
                    <p:embed/>
                  </p:oleObj>
                </mc:Choice>
                <mc:Fallback>
                  <p:oleObj name="Equation" r:id="rId17" imgW="2921000" imgH="3797300" progId="Equation.DSMT4">
                    <p:embed/>
                    <p:pic>
                      <p:nvPicPr>
                        <p:cNvPr id="67606" name="对象 2">
                          <a:extLst>
                            <a:ext uri="{FF2B5EF4-FFF2-40B4-BE49-F238E27FC236}">
                              <a16:creationId xmlns:a16="http://schemas.microsoft.com/office/drawing/2014/main" id="{E717EAE5-C740-B342-BCBA-21C5CE4EA0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6238" y="2659063"/>
                          <a:ext cx="381000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AF1DD4-6406-9F4A-AD1E-1ED4A7F26F9F}"/>
              </a:ext>
            </a:extLst>
          </p:cNvPr>
          <p:cNvGrpSpPr/>
          <p:nvPr/>
        </p:nvGrpSpPr>
        <p:grpSpPr>
          <a:xfrm>
            <a:off x="7180263" y="2074863"/>
            <a:ext cx="715962" cy="1552575"/>
            <a:chOff x="7180263" y="2074863"/>
            <a:chExt cx="715962" cy="1552575"/>
          </a:xfrm>
        </p:grpSpPr>
        <p:sp>
          <p:nvSpPr>
            <p:cNvPr id="67596" name="Line 1040">
              <a:extLst>
                <a:ext uri="{FF2B5EF4-FFF2-40B4-BE49-F238E27FC236}">
                  <a16:creationId xmlns:a16="http://schemas.microsoft.com/office/drawing/2014/main" id="{72B39565-2DF6-9A47-8394-4B0D722D25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80263" y="2074863"/>
              <a:ext cx="469900" cy="155257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607" name="对象 38">
              <a:extLst>
                <a:ext uri="{FF2B5EF4-FFF2-40B4-BE49-F238E27FC236}">
                  <a16:creationId xmlns:a16="http://schemas.microsoft.com/office/drawing/2014/main" id="{5E260BB4-BBD3-8F4E-8A60-7F696B65F7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39025" y="2684463"/>
            <a:ext cx="45720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3" name="Equation" r:id="rId19" imgW="3505200" imgH="3797300" progId="Equation.DSMT4">
                    <p:embed/>
                  </p:oleObj>
                </mc:Choice>
                <mc:Fallback>
                  <p:oleObj name="Equation" r:id="rId19" imgW="3505200" imgH="3797300" progId="Equation.DSMT4">
                    <p:embed/>
                    <p:pic>
                      <p:nvPicPr>
                        <p:cNvPr id="67607" name="对象 38">
                          <a:extLst>
                            <a:ext uri="{FF2B5EF4-FFF2-40B4-BE49-F238E27FC236}">
                              <a16:creationId xmlns:a16="http://schemas.microsoft.com/office/drawing/2014/main" id="{5E260BB4-BBD3-8F4E-8A60-7F696B65F7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9025" y="2684463"/>
                          <a:ext cx="457200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E5468F-D272-364F-9A38-4C6EE78B53E7}"/>
              </a:ext>
            </a:extLst>
          </p:cNvPr>
          <p:cNvGrpSpPr/>
          <p:nvPr/>
        </p:nvGrpSpPr>
        <p:grpSpPr>
          <a:xfrm>
            <a:off x="6378575" y="3656013"/>
            <a:ext cx="950913" cy="749300"/>
            <a:chOff x="6378575" y="3656013"/>
            <a:chExt cx="950913" cy="749300"/>
          </a:xfrm>
        </p:grpSpPr>
        <p:sp>
          <p:nvSpPr>
            <p:cNvPr id="67597" name="Line 1041">
              <a:extLst>
                <a:ext uri="{FF2B5EF4-FFF2-40B4-BE49-F238E27FC236}">
                  <a16:creationId xmlns:a16="http://schemas.microsoft.com/office/drawing/2014/main" id="{34270A90-D9D5-4249-9F34-96C10CF9F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78575" y="3656013"/>
              <a:ext cx="793750" cy="69215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7608" name="对象 39">
              <a:extLst>
                <a:ext uri="{FF2B5EF4-FFF2-40B4-BE49-F238E27FC236}">
                  <a16:creationId xmlns:a16="http://schemas.microsoft.com/office/drawing/2014/main" id="{7FCC42DF-6E8F-B24D-8985-0926CABD7C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910388" y="3721100"/>
            <a:ext cx="419100" cy="684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4" name="Equation" r:id="rId21" imgW="3213100" imgH="5270500" progId="Equation.DSMT4">
                    <p:embed/>
                  </p:oleObj>
                </mc:Choice>
                <mc:Fallback>
                  <p:oleObj name="Equation" r:id="rId21" imgW="3213100" imgH="5270500" progId="Equation.DSMT4">
                    <p:embed/>
                    <p:pic>
                      <p:nvPicPr>
                        <p:cNvPr id="67608" name="对象 39">
                          <a:extLst>
                            <a:ext uri="{FF2B5EF4-FFF2-40B4-BE49-F238E27FC236}">
                              <a16:creationId xmlns:a16="http://schemas.microsoft.com/office/drawing/2014/main" id="{7FCC42DF-6E8F-B24D-8985-0926CABD7C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0388" y="3721100"/>
                          <a:ext cx="419100" cy="684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609" name="对象 40">
            <a:extLst>
              <a:ext uri="{FF2B5EF4-FFF2-40B4-BE49-F238E27FC236}">
                <a16:creationId xmlns:a16="http://schemas.microsoft.com/office/drawing/2014/main" id="{A8146A50-ED9A-314D-8E59-12DD88EC0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088" y="1619250"/>
          <a:ext cx="1858962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5" name="Equation" r:id="rId23" imgW="14338300" imgH="9359900" progId="Equation.DSMT4">
                  <p:embed/>
                </p:oleObj>
              </mc:Choice>
              <mc:Fallback>
                <p:oleObj name="Equation" r:id="rId23" imgW="14338300" imgH="9359900" progId="Equation.DSMT4">
                  <p:embed/>
                  <p:pic>
                    <p:nvPicPr>
                      <p:cNvPr id="67609" name="对象 40">
                        <a:extLst>
                          <a:ext uri="{FF2B5EF4-FFF2-40B4-BE49-F238E27FC236}">
                            <a16:creationId xmlns:a16="http://schemas.microsoft.com/office/drawing/2014/main" id="{A8146A50-ED9A-314D-8E59-12DD88EC0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1619250"/>
                        <a:ext cx="1858962" cy="1216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0" name="对象 41">
            <a:extLst>
              <a:ext uri="{FF2B5EF4-FFF2-40B4-BE49-F238E27FC236}">
                <a16:creationId xmlns:a16="http://schemas.microsoft.com/office/drawing/2014/main" id="{88E8A55B-F20F-6A4E-9CFF-46CE045521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2463" y="1466850"/>
          <a:ext cx="1858962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6" name="Equation" r:id="rId25" imgW="14338300" imgH="11696700" progId="Equation.DSMT4">
                  <p:embed/>
                </p:oleObj>
              </mc:Choice>
              <mc:Fallback>
                <p:oleObj name="Equation" r:id="rId25" imgW="14338300" imgH="11696700" progId="Equation.DSMT4">
                  <p:embed/>
                  <p:pic>
                    <p:nvPicPr>
                      <p:cNvPr id="67610" name="对象 41">
                        <a:extLst>
                          <a:ext uri="{FF2B5EF4-FFF2-40B4-BE49-F238E27FC236}">
                            <a16:creationId xmlns:a16="http://schemas.microsoft.com/office/drawing/2014/main" id="{88E8A55B-F20F-6A4E-9CFF-46CE045521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1466850"/>
                        <a:ext cx="1858962" cy="15208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611" name="对象 42">
            <a:extLst>
              <a:ext uri="{FF2B5EF4-FFF2-40B4-BE49-F238E27FC236}">
                <a16:creationId xmlns:a16="http://schemas.microsoft.com/office/drawing/2014/main" id="{87022791-6C93-984E-BBD4-564D28A87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3003" y="3384169"/>
          <a:ext cx="1897063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7" name="Equation" r:id="rId27" imgW="14630400" imgH="5270500" progId="Equation.DSMT4">
                  <p:embed/>
                </p:oleObj>
              </mc:Choice>
              <mc:Fallback>
                <p:oleObj name="Equation" r:id="rId27" imgW="14630400" imgH="5270500" progId="Equation.DSMT4">
                  <p:embed/>
                  <p:pic>
                    <p:nvPicPr>
                      <p:cNvPr id="67611" name="对象 42">
                        <a:extLst>
                          <a:ext uri="{FF2B5EF4-FFF2-40B4-BE49-F238E27FC236}">
                            <a16:creationId xmlns:a16="http://schemas.microsoft.com/office/drawing/2014/main" id="{87022791-6C93-984E-BBD4-564D28A875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003" y="3384169"/>
                        <a:ext cx="1897063" cy="6842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425AC03-E485-024B-A3BE-B5FA60428110}"/>
              </a:ext>
            </a:extLst>
          </p:cNvPr>
          <p:cNvGrpSpPr/>
          <p:nvPr/>
        </p:nvGrpSpPr>
        <p:grpSpPr>
          <a:xfrm>
            <a:off x="245805" y="3955669"/>
            <a:ext cx="1784211" cy="1143084"/>
            <a:chOff x="245805" y="3955669"/>
            <a:chExt cx="1784211" cy="114308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25B450-FDB2-FD48-BAC1-A80A58A13CD9}"/>
                </a:ext>
              </a:extLst>
            </p:cNvPr>
            <p:cNvSpPr txBox="1"/>
            <p:nvPr/>
          </p:nvSpPr>
          <p:spPr>
            <a:xfrm>
              <a:off x="245805" y="4637088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绝对速度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67615" name="直接箭头连接符 5">
              <a:extLst>
                <a:ext uri="{FF2B5EF4-FFF2-40B4-BE49-F238E27FC236}">
                  <a16:creationId xmlns:a16="http://schemas.microsoft.com/office/drawing/2014/main" id="{0F46AC9D-DED4-BE4E-B706-4672B6ABDD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60078" y="3955669"/>
              <a:ext cx="769938" cy="484188"/>
            </a:xfrm>
            <a:prstGeom prst="straightConnector1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EA2C5D-520E-C543-A23C-0E5D8D97D7C2}"/>
              </a:ext>
            </a:extLst>
          </p:cNvPr>
          <p:cNvGrpSpPr/>
          <p:nvPr/>
        </p:nvGrpSpPr>
        <p:grpSpPr>
          <a:xfrm>
            <a:off x="1561921" y="4012819"/>
            <a:ext cx="2339102" cy="1455266"/>
            <a:chOff x="1561921" y="4012819"/>
            <a:chExt cx="2339102" cy="145526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A72BC2F-1BC2-644A-A905-E6E1AD6DFDD9}"/>
                </a:ext>
              </a:extLst>
            </p:cNvPr>
            <p:cNvSpPr txBox="1"/>
            <p:nvPr/>
          </p:nvSpPr>
          <p:spPr>
            <a:xfrm>
              <a:off x="1561921" y="4637088"/>
              <a:ext cx="233910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牵连速度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动系原点的速度</a:t>
              </a:r>
            </a:p>
          </p:txBody>
        </p:sp>
        <p:cxnSp>
          <p:nvCxnSpPr>
            <p:cNvPr id="67616" name="直接箭头连接符 48">
              <a:extLst>
                <a:ext uri="{FF2B5EF4-FFF2-40B4-BE49-F238E27FC236}">
                  <a16:creationId xmlns:a16="http://schemas.microsoft.com/office/drawing/2014/main" id="{339D24D9-927E-3544-A0C1-1109C5534AA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15816" y="4012819"/>
              <a:ext cx="0" cy="512763"/>
            </a:xfrm>
            <a:prstGeom prst="straightConnector1">
              <a:avLst/>
            </a:prstGeom>
            <a:noFill/>
            <a:ln w="57150" algn="ctr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416372-7D7B-304B-BC74-36B77D45AD6A}"/>
              </a:ext>
            </a:extLst>
          </p:cNvPr>
          <p:cNvGrpSpPr/>
          <p:nvPr/>
        </p:nvGrpSpPr>
        <p:grpSpPr>
          <a:xfrm>
            <a:off x="3495278" y="3895344"/>
            <a:ext cx="2023130" cy="1203409"/>
            <a:chOff x="3495278" y="3895344"/>
            <a:chExt cx="2023130" cy="120340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9CF52F3-1D38-8A49-AA56-E504C35C8D2E}"/>
                </a:ext>
              </a:extLst>
            </p:cNvPr>
            <p:cNvSpPr txBox="1"/>
            <p:nvPr/>
          </p:nvSpPr>
          <p:spPr>
            <a:xfrm>
              <a:off x="4102636" y="4637088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相对速度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67617" name="直接箭头连接符 49">
              <a:extLst>
                <a:ext uri="{FF2B5EF4-FFF2-40B4-BE49-F238E27FC236}">
                  <a16:creationId xmlns:a16="http://schemas.microsoft.com/office/drawing/2014/main" id="{914639FC-181A-4543-BC54-918F0F6512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95278" y="3895344"/>
              <a:ext cx="936625" cy="630238"/>
            </a:xfrm>
            <a:prstGeom prst="straightConnector1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618" name="组合 8">
            <a:extLst>
              <a:ext uri="{FF2B5EF4-FFF2-40B4-BE49-F238E27FC236}">
                <a16:creationId xmlns:a16="http://schemas.microsoft.com/office/drawing/2014/main" id="{9FE4EDB0-407B-DB46-A830-74E0C281753D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5262563"/>
            <a:ext cx="3416300" cy="1200150"/>
            <a:chOff x="5580112" y="5262299"/>
            <a:chExt cx="3416320" cy="1200329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0F860A4-55D4-EB4E-B95A-B9AA3695D3DC}"/>
                </a:ext>
              </a:extLst>
            </p:cNvPr>
            <p:cNvSpPr txBox="1"/>
            <p:nvPr/>
          </p:nvSpPr>
          <p:spPr>
            <a:xfrm>
              <a:off x="5580112" y="5262299"/>
              <a:ext cx="3416320" cy="1200329"/>
            </a:xfrm>
            <a:prstGeom prst="rect">
              <a:avLst/>
            </a:prstGeom>
            <a:solidFill>
              <a:srgbClr val="FFFF99"/>
            </a:solidFill>
            <a:ln w="57150">
              <a:solidFill>
                <a:srgbClr val="FF0000"/>
              </a:solidFill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注意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(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!!!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)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区分：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   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：研究对象的速度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    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：动系原点的速度</a:t>
              </a:r>
            </a:p>
          </p:txBody>
        </p:sp>
        <p:graphicFrame>
          <p:nvGraphicFramePr>
            <p:cNvPr id="67621" name="对象 53">
              <a:extLst>
                <a:ext uri="{FF2B5EF4-FFF2-40B4-BE49-F238E27FC236}">
                  <a16:creationId xmlns:a16="http://schemas.microsoft.com/office/drawing/2014/main" id="{84A886B8-C96D-8149-B80D-28B054F582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62615" y="5633912"/>
            <a:ext cx="761760" cy="406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8" name="Equation" r:id="rId29" imgW="8775700" imgH="4686300" progId="Equation.DSMT4">
                    <p:embed/>
                  </p:oleObj>
                </mc:Choice>
                <mc:Fallback>
                  <p:oleObj name="Equation" r:id="rId29" imgW="8775700" imgH="4686300" progId="Equation.DSMT4">
                    <p:embed/>
                    <p:pic>
                      <p:nvPicPr>
                        <p:cNvPr id="67621" name="对象 53">
                          <a:extLst>
                            <a:ext uri="{FF2B5EF4-FFF2-40B4-BE49-F238E27FC236}">
                              <a16:creationId xmlns:a16="http://schemas.microsoft.com/office/drawing/2014/main" id="{84A886B8-C96D-8149-B80D-28B054F582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2615" y="5633912"/>
                          <a:ext cx="761760" cy="406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622" name="对象 54">
              <a:extLst>
                <a:ext uri="{FF2B5EF4-FFF2-40B4-BE49-F238E27FC236}">
                  <a16:creationId xmlns:a16="http://schemas.microsoft.com/office/drawing/2014/main" id="{B0851355-541E-5C47-A924-952ACCE820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62615" y="5954405"/>
            <a:ext cx="304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69" name="Equation" r:id="rId31" imgW="3505200" imgH="5270500" progId="Equation.DSMT4">
                    <p:embed/>
                  </p:oleObj>
                </mc:Choice>
                <mc:Fallback>
                  <p:oleObj name="Equation" r:id="rId31" imgW="3505200" imgH="5270500" progId="Equation.DSMT4">
                    <p:embed/>
                    <p:pic>
                      <p:nvPicPr>
                        <p:cNvPr id="67622" name="对象 54">
                          <a:extLst>
                            <a:ext uri="{FF2B5EF4-FFF2-40B4-BE49-F238E27FC236}">
                              <a16:creationId xmlns:a16="http://schemas.microsoft.com/office/drawing/2014/main" id="{B0851355-541E-5C47-A924-952ACCE820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2615" y="5954405"/>
                          <a:ext cx="3048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619" name="灯片编号占位符 4">
            <a:extLst>
              <a:ext uri="{FF2B5EF4-FFF2-40B4-BE49-F238E27FC236}">
                <a16:creationId xmlns:a16="http://schemas.microsoft.com/office/drawing/2014/main" id="{1D1BE4F2-AA57-0948-9F82-07AC71E8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A564D-EF2C-534E-9D88-DB3475E4BA11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66BD89-9CB6-4E1D-AE81-4890CAC6D343}"/>
                  </a:ext>
                </a:extLst>
              </p:cNvPr>
              <p:cNvSpPr txBox="1"/>
              <p:nvPr/>
            </p:nvSpPr>
            <p:spPr>
              <a:xfrm>
                <a:off x="1615521" y="5602069"/>
                <a:ext cx="2597186" cy="64633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zh-CN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altLang="zh-CN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66BD89-9CB6-4E1D-AE81-4890CAC6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521" y="5602069"/>
                <a:ext cx="2597186" cy="6463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0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89667-64AD-E345-8A43-30062901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B8E702-5683-2E48-AFB9-9D40E6278F4C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Box 1033">
            <a:extLst>
              <a:ext uri="{FF2B5EF4-FFF2-40B4-BE49-F238E27FC236}">
                <a16:creationId xmlns:a16="http://schemas.microsoft.com/office/drawing/2014/main" id="{13F95331-0D18-074A-A4F1-77A423416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83" y="260648"/>
            <a:ext cx="8499443" cy="46166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太阳静止系中水星、金星、火星、地球的轨道（假设为正圆）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0162-511B-8B47-AA8F-9B0F9397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4026988" cy="424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036A1A-6B33-C544-ABB8-1855B584C6D1}"/>
                  </a:ext>
                </a:extLst>
              </p:cNvPr>
              <p:cNvSpPr txBox="1"/>
              <p:nvPr/>
            </p:nvSpPr>
            <p:spPr>
              <a:xfrm>
                <a:off x="4716016" y="1950802"/>
                <a:ext cx="4277646" cy="230832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036A1A-6B33-C544-ABB8-1855B584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950802"/>
                <a:ext cx="4277646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CFFB993-A6B7-48EB-85C8-CCB08A9741DC}"/>
              </a:ext>
            </a:extLst>
          </p:cNvPr>
          <p:cNvSpPr txBox="1"/>
          <p:nvPr/>
        </p:nvSpPr>
        <p:spPr>
          <a:xfrm>
            <a:off x="5555885" y="1074947"/>
            <a:ext cx="3057247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相对于太阳的位矢</a:t>
            </a:r>
          </a:p>
        </p:txBody>
      </p:sp>
    </p:spTree>
    <p:extLst>
      <p:ext uri="{BB962C8B-B14F-4D97-AF65-F5344CB8AC3E}">
        <p14:creationId xmlns:p14="http://schemas.microsoft.com/office/powerpoint/2010/main" val="76350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F2B54-9DCC-DE48-837A-4E08B6E5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B8E702-5683-2E48-AFB9-9D40E6278F4C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033">
            <a:extLst>
              <a:ext uri="{FF2B5EF4-FFF2-40B4-BE49-F238E27FC236}">
                <a16:creationId xmlns:a16="http://schemas.microsoft.com/office/drawing/2014/main" id="{B026AF4D-AB96-3240-9441-49A6CB779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63" y="306805"/>
            <a:ext cx="8802410" cy="46166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地心静止系：取地球球心为动系原点，坐标轴与太阳静止系平行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5BA630-C6B6-134C-844C-00FDC857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27" y="2981990"/>
            <a:ext cx="2933700" cy="3090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E2E0F-5391-294F-A4E7-486FCA15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" y="2981990"/>
            <a:ext cx="2933700" cy="3090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FFBA2-E7DB-284E-8432-B72D74B88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35" y="2981990"/>
            <a:ext cx="2933700" cy="3090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EBFBBF-8CAA-D54B-9140-B6BE04EFD876}"/>
                  </a:ext>
                </a:extLst>
              </p:cNvPr>
              <p:cNvSpPr txBox="1"/>
              <p:nvPr/>
            </p:nvSpPr>
            <p:spPr>
              <a:xfrm>
                <a:off x="1039923" y="915904"/>
                <a:ext cx="3604640" cy="193899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func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EBFBBF-8CAA-D54B-9140-B6BE04EFD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3" y="915904"/>
                <a:ext cx="3604640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1508EE-7EE0-C647-B14D-78AF65910E34}"/>
                  </a:ext>
                </a:extLst>
              </p:cNvPr>
              <p:cNvSpPr txBox="1"/>
              <p:nvPr/>
            </p:nvSpPr>
            <p:spPr>
              <a:xfrm>
                <a:off x="5426124" y="1516068"/>
                <a:ext cx="2070503" cy="73866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1508EE-7EE0-C647-B14D-78AF6591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124" y="1516068"/>
                <a:ext cx="2070503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8DB35C0-D6FE-44D0-94DA-7F8948686039}"/>
              </a:ext>
            </a:extLst>
          </p:cNvPr>
          <p:cNvSpPr txBox="1"/>
          <p:nvPr/>
        </p:nvSpPr>
        <p:spPr>
          <a:xfrm>
            <a:off x="5292080" y="841751"/>
            <a:ext cx="3057247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相对于地球的位矢</a:t>
            </a:r>
          </a:p>
        </p:txBody>
      </p:sp>
    </p:spTree>
    <p:extLst>
      <p:ext uri="{BB962C8B-B14F-4D97-AF65-F5344CB8AC3E}">
        <p14:creationId xmlns:p14="http://schemas.microsoft.com/office/powerpoint/2010/main" val="23984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DC4DDB58-69FB-8147-9258-4EF2423CE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04664"/>
            <a:ext cx="3877985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多次平动参考系变换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B6B184-5C72-F94A-BC97-D2087280D746}"/>
              </a:ext>
            </a:extLst>
          </p:cNvPr>
          <p:cNvCxnSpPr>
            <a:cxnSpLocks/>
          </p:cNvCxnSpPr>
          <p:nvPr/>
        </p:nvCxnSpPr>
        <p:spPr bwMode="auto">
          <a:xfrm>
            <a:off x="5239089" y="1556792"/>
            <a:ext cx="288032" cy="9361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E5D60F-1AE4-3449-ADA6-014F4B239F7E}"/>
              </a:ext>
            </a:extLst>
          </p:cNvPr>
          <p:cNvCxnSpPr>
            <a:cxnSpLocks/>
          </p:cNvCxnSpPr>
          <p:nvPr/>
        </p:nvCxnSpPr>
        <p:spPr bwMode="auto">
          <a:xfrm flipV="1">
            <a:off x="7183305" y="3104964"/>
            <a:ext cx="1205119" cy="324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D8465A-1258-AB41-8D1C-104D7DC1326C}"/>
              </a:ext>
            </a:extLst>
          </p:cNvPr>
          <p:cNvCxnSpPr>
            <a:cxnSpLocks/>
          </p:cNvCxnSpPr>
          <p:nvPr/>
        </p:nvCxnSpPr>
        <p:spPr bwMode="auto">
          <a:xfrm>
            <a:off x="6228184" y="3140968"/>
            <a:ext cx="955121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EE33A0-8759-E84D-B048-9A564C134D00}"/>
              </a:ext>
            </a:extLst>
          </p:cNvPr>
          <p:cNvCxnSpPr>
            <a:cxnSpLocks/>
          </p:cNvCxnSpPr>
          <p:nvPr/>
        </p:nvCxnSpPr>
        <p:spPr bwMode="auto">
          <a:xfrm>
            <a:off x="5527121" y="2492896"/>
            <a:ext cx="720080" cy="648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F818A2-B9D5-074B-97E2-798EC8ED2D27}"/>
              </a:ext>
            </a:extLst>
          </p:cNvPr>
          <p:cNvCxnSpPr/>
          <p:nvPr/>
        </p:nvCxnSpPr>
        <p:spPr bwMode="auto">
          <a:xfrm>
            <a:off x="5239089" y="1124744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8655D6-6A6C-6D48-ADB1-ED72500B6A6E}"/>
              </a:ext>
            </a:extLst>
          </p:cNvPr>
          <p:cNvCxnSpPr/>
          <p:nvPr/>
        </p:nvCxnSpPr>
        <p:spPr bwMode="auto">
          <a:xfrm>
            <a:off x="5527121" y="2492896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933934-AE99-3D4A-A56D-6F46B9FA307F}"/>
              </a:ext>
            </a:extLst>
          </p:cNvPr>
          <p:cNvCxnSpPr/>
          <p:nvPr/>
        </p:nvCxnSpPr>
        <p:spPr bwMode="auto">
          <a:xfrm>
            <a:off x="6247201" y="3140968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D003F4-B384-4949-A57A-08E08F5D48B2}"/>
              </a:ext>
            </a:extLst>
          </p:cNvPr>
          <p:cNvCxnSpPr/>
          <p:nvPr/>
        </p:nvCxnSpPr>
        <p:spPr bwMode="auto">
          <a:xfrm>
            <a:off x="7183305" y="3429000"/>
            <a:ext cx="0" cy="1224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34E1E2-C001-C846-A100-50BD83E92C73}"/>
                  </a:ext>
                </a:extLst>
              </p:cNvPr>
              <p:cNvSpPr txBox="1"/>
              <p:nvPr/>
            </p:nvSpPr>
            <p:spPr>
              <a:xfrm>
                <a:off x="4735332" y="1325959"/>
                <a:ext cx="477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34E1E2-C001-C846-A100-50BD83E9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32" y="1325959"/>
                <a:ext cx="47750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079740-A499-0448-ADC9-2040F7269EFF}"/>
                  </a:ext>
                </a:extLst>
              </p:cNvPr>
              <p:cNvSpPr txBox="1"/>
              <p:nvPr/>
            </p:nvSpPr>
            <p:spPr>
              <a:xfrm>
                <a:off x="5140834" y="2390274"/>
                <a:ext cx="460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079740-A499-0448-ADC9-2040F7269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834" y="2390274"/>
                <a:ext cx="460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B5B2C6-F189-244C-BA8C-E0AF0AE0A46E}"/>
                  </a:ext>
                </a:extLst>
              </p:cNvPr>
              <p:cNvSpPr txBox="1"/>
              <p:nvPr/>
            </p:nvSpPr>
            <p:spPr>
              <a:xfrm>
                <a:off x="5710057" y="3012757"/>
                <a:ext cx="471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B5B2C6-F189-244C-BA8C-E0AF0AE0A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57" y="3012757"/>
                <a:ext cx="47185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C832FB-95D2-CD41-839F-A577FBAD83E7}"/>
                  </a:ext>
                </a:extLst>
              </p:cNvPr>
              <p:cNvSpPr txBox="1"/>
              <p:nvPr/>
            </p:nvSpPr>
            <p:spPr>
              <a:xfrm>
                <a:off x="6802028" y="3448846"/>
                <a:ext cx="471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C832FB-95D2-CD41-839F-A577FBAD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028" y="3448846"/>
                <a:ext cx="47185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A0AD0A-D5A8-BD43-95C2-834B4429142F}"/>
                  </a:ext>
                </a:extLst>
              </p:cNvPr>
              <p:cNvSpPr txBox="1"/>
              <p:nvPr/>
            </p:nvSpPr>
            <p:spPr>
              <a:xfrm>
                <a:off x="8203619" y="3140968"/>
                <a:ext cx="483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A0AD0A-D5A8-BD43-95C2-834B44291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619" y="3140968"/>
                <a:ext cx="4838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D5DB97-A9D4-A347-B67E-0A42A2FD5C5E}"/>
                  </a:ext>
                </a:extLst>
              </p:cNvPr>
              <p:cNvSpPr txBox="1"/>
              <p:nvPr/>
            </p:nvSpPr>
            <p:spPr>
              <a:xfrm>
                <a:off x="323528" y="2118047"/>
                <a:ext cx="3502497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𝑂𝐷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𝑂𝐴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𝐴𝐵</m:t>
                        </m:r>
                      </m:e>
                    </m:acc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𝐵𝐶</m:t>
                        </m:r>
                      </m:e>
                    </m:acc>
                  </m:oMath>
                </a14:m>
                <a:r>
                  <a:rPr kumimoji="1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+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</m:acc>
                  </m:oMath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D5DB97-A9D4-A347-B67E-0A42A2FD5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118047"/>
                <a:ext cx="3502497" cy="50885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FF64E-76BC-A545-BDB2-BD297DDFD41A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5239089" y="1547430"/>
            <a:ext cx="3206455" cy="15935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9B80E9-42BD-BA43-BF58-A25460D8CADE}"/>
                  </a:ext>
                </a:extLst>
              </p:cNvPr>
              <p:cNvSpPr txBox="1"/>
              <p:nvPr/>
            </p:nvSpPr>
            <p:spPr>
              <a:xfrm>
                <a:off x="218982" y="2823319"/>
                <a:ext cx="4167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𝑂𝐷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9B80E9-42BD-BA43-BF58-A25460D8C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2" y="2823319"/>
                <a:ext cx="4167872" cy="461665"/>
              </a:xfrm>
              <a:prstGeom prst="rect">
                <a:avLst/>
              </a:prstGeom>
              <a:blipFill>
                <a:blip r:embed="rId8"/>
                <a:stretch>
                  <a:fillRect t="-18421" r="-87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C2B7EE-2712-8042-844C-D147FE7312A8}"/>
                  </a:ext>
                </a:extLst>
              </p:cNvPr>
              <p:cNvSpPr txBox="1"/>
              <p:nvPr/>
            </p:nvSpPr>
            <p:spPr>
              <a:xfrm>
                <a:off x="199425" y="4685216"/>
                <a:ext cx="4205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𝑂𝐷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𝑂𝐴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𝐶𝐷</m:t>
                          </m:r>
                        </m:sub>
                      </m:sSub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3C2B7EE-2712-8042-844C-D147FE73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25" y="4685216"/>
                <a:ext cx="4205062" cy="461665"/>
              </a:xfrm>
              <a:prstGeom prst="rect">
                <a:avLst/>
              </a:prstGeom>
              <a:blipFill>
                <a:blip r:embed="rId9"/>
                <a:stretch>
                  <a:fillRect t="-18667" r="-58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31">
            <a:extLst>
              <a:ext uri="{FF2B5EF4-FFF2-40B4-BE49-F238E27FC236}">
                <a16:creationId xmlns:a16="http://schemas.microsoft.com/office/drawing/2014/main" id="{455887EA-612A-4960-BA21-2CDAB882BEF4}"/>
              </a:ext>
            </a:extLst>
          </p:cNvPr>
          <p:cNvSpPr txBox="1"/>
          <p:nvPr/>
        </p:nvSpPr>
        <p:spPr>
          <a:xfrm>
            <a:off x="136660" y="3418689"/>
            <a:ext cx="5325176" cy="11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速度合成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的速度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= 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C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+ C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+ 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A + 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O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的速度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8D05D2-11A8-4A85-839A-8FD091D0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69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7" name="Text Box 21">
            <a:extLst>
              <a:ext uri="{FF2B5EF4-FFF2-40B4-BE49-F238E27FC236}">
                <a16:creationId xmlns:a16="http://schemas.microsoft.com/office/drawing/2014/main" id="{B93B0912-1DE1-494E-86B2-62498551E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99623"/>
            <a:ext cx="8382000" cy="1041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质点轨迹曲线的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切线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和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法线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方向确定的坐标系叫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自然坐标系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。 </a:t>
            </a:r>
          </a:p>
        </p:txBody>
      </p:sp>
      <p:sp>
        <p:nvSpPr>
          <p:cNvPr id="55319" name="Rectangle 23">
            <a:extLst>
              <a:ext uri="{FF2B5EF4-FFF2-40B4-BE49-F238E27FC236}">
                <a16:creationId xmlns:a16="http://schemas.microsoft.com/office/drawing/2014/main" id="{AB0A5C8B-67D6-8B44-A676-47C80C01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4652308"/>
            <a:ext cx="383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1.弧坐标的运动方程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S=f (t)</a:t>
            </a:r>
          </a:p>
        </p:txBody>
      </p:sp>
      <p:graphicFrame>
        <p:nvGraphicFramePr>
          <p:cNvPr id="55325" name="Object 29">
            <a:extLst>
              <a:ext uri="{FF2B5EF4-FFF2-40B4-BE49-F238E27FC236}">
                <a16:creationId xmlns:a16="http://schemas.microsoft.com/office/drawing/2014/main" id="{1C4EA93F-5EAC-6745-B3D9-08A6074C9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059056"/>
              </p:ext>
            </p:extLst>
          </p:nvPr>
        </p:nvGraphicFramePr>
        <p:xfrm>
          <a:off x="11113" y="4091920"/>
          <a:ext cx="4359275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8" name="BMP 图象" r:id="rId4" imgW="3632200" imgH="2070100" progId="Paint.Picture">
                  <p:embed/>
                </p:oleObj>
              </mc:Choice>
              <mc:Fallback>
                <p:oleObj name="BMP 图象" r:id="rId4" imgW="3632200" imgH="2070100" progId="Paint.Picture">
                  <p:embed/>
                  <p:pic>
                    <p:nvPicPr>
                      <p:cNvPr id="55325" name="Object 29">
                        <a:extLst>
                          <a:ext uri="{FF2B5EF4-FFF2-40B4-BE49-F238E27FC236}">
                            <a16:creationId xmlns:a16="http://schemas.microsoft.com/office/drawing/2014/main" id="{1C4EA93F-5EAC-6745-B3D9-08A6074C9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3" y="4091920"/>
                        <a:ext cx="4359275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rgbClr val="808080">
                            <a:alpha val="74997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Text Box 30">
            <a:extLst>
              <a:ext uri="{FF2B5EF4-FFF2-40B4-BE49-F238E27FC236}">
                <a16:creationId xmlns:a16="http://schemas.microsoft.com/office/drawing/2014/main" id="{D09A3F47-7738-5F4B-9FB4-0F4E68D87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10" y="76201"/>
            <a:ext cx="6109365" cy="523220"/>
          </a:xfrm>
          <a:prstGeom prst="rect">
            <a:avLst/>
          </a:prstGeom>
          <a:solidFill>
            <a:srgbClr val="660033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0"/>
              </a:spcBef>
              <a:buNone/>
              <a:defRPr/>
            </a:pPr>
            <a:r>
              <a:rPr lang="zh-CN" altLang="en-US" sz="2800" dirty="0">
                <a:solidFill>
                  <a:schemeClr val="tx2"/>
                </a:solidFill>
                <a:ea typeface="黑体" panose="02010609060101010101" pitchFamily="49" charset="-122"/>
              </a:rPr>
              <a:t>§</a:t>
            </a:r>
            <a:r>
              <a:rPr lang="en-US" altLang="zh-CN" sz="2800" dirty="0">
                <a:solidFill>
                  <a:schemeClr val="tx2"/>
                </a:solidFill>
                <a:ea typeface="黑体" panose="02010609060101010101" pitchFamily="49" charset="-122"/>
              </a:rPr>
              <a:t>1.</a:t>
            </a:r>
            <a:r>
              <a:rPr lang="zh-CN" altLang="en-US" sz="2800" dirty="0">
                <a:solidFill>
                  <a:schemeClr val="tx2"/>
                </a:solidFill>
                <a:ea typeface="黑体" panose="02010609060101010101" pitchFamily="49" charset="-122"/>
              </a:rPr>
              <a:t>2 速度、加速度的分量形式（续）</a:t>
            </a:r>
            <a:endParaRPr lang="en-US" altLang="zh-CN" sz="2800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55329" name="Text Box 33">
            <a:extLst>
              <a:ext uri="{FF2B5EF4-FFF2-40B4-BE49-F238E27FC236}">
                <a16:creationId xmlns:a16="http://schemas.microsoft.com/office/drawing/2014/main" id="{9B525DDA-9F14-9340-92B6-2A6E9C0E8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159933"/>
            <a:ext cx="2743200" cy="45720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(1) 弧长</a:t>
            </a:r>
          </a:p>
        </p:txBody>
      </p:sp>
      <p:sp>
        <p:nvSpPr>
          <p:cNvPr id="54279" name="Text Box 36">
            <a:extLst>
              <a:ext uri="{FF2B5EF4-FFF2-40B4-BE49-F238E27FC236}">
                <a16:creationId xmlns:a16="http://schemas.microsoft.com/office/drawing/2014/main" id="{9E3ABE1F-1648-8F49-971A-C290692A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313" y="4669770"/>
            <a:ext cx="324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弧长为可正可负的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标量</a:t>
            </a:r>
          </a:p>
        </p:txBody>
      </p:sp>
      <p:sp>
        <p:nvSpPr>
          <p:cNvPr id="54280" name="Text Box 37">
            <a:extLst>
              <a:ext uri="{FF2B5EF4-FFF2-40B4-BE49-F238E27FC236}">
                <a16:creationId xmlns:a16="http://schemas.microsoft.com/office/drawing/2014/main" id="{C8AE26AD-AE70-FD41-862C-0A84402C5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4091920"/>
            <a:ext cx="2427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=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：弧长方程</a:t>
            </a:r>
          </a:p>
        </p:txBody>
      </p:sp>
      <p:sp>
        <p:nvSpPr>
          <p:cNvPr id="54281" name="Text Box 38">
            <a:extLst>
              <a:ext uri="{FF2B5EF4-FFF2-40B4-BE49-F238E27FC236}">
                <a16:creationId xmlns:a16="http://schemas.microsoft.com/office/drawing/2014/main" id="{FE9CE3EA-0B8C-A849-856E-327B904B2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17133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质点在空间中的运动轨迹为一条曲线。在曲线上选一点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为起点，曲线上任意一点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和起点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之间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曲线的长度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定义为弧长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。取从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点到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点为曲线的正方向，即沿着曲线正方向弧长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t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是增加的。</a:t>
            </a:r>
          </a:p>
        </p:txBody>
      </p:sp>
      <p:sp>
        <p:nvSpPr>
          <p:cNvPr id="54282" name="Text Box 39">
            <a:extLst>
              <a:ext uri="{FF2B5EF4-FFF2-40B4-BE49-F238E27FC236}">
                <a16:creationId xmlns:a16="http://schemas.microsoft.com/office/drawing/2014/main" id="{75980299-63A1-954D-A2F6-8C056A368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89105F4-647E-964B-8974-E9EF1877B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962685"/>
              </p:ext>
            </p:extLst>
          </p:nvPr>
        </p:nvGraphicFramePr>
        <p:xfrm>
          <a:off x="5999163" y="6017558"/>
          <a:ext cx="1333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9" name="Equation" r:id="rId6" imgW="12293600" imgH="4686300" progId="Equation.DSMT4">
                  <p:embed/>
                </p:oleObj>
              </mc:Choice>
              <mc:Fallback>
                <p:oleObj name="Equation" r:id="rId6" imgW="12293600" imgH="46863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89105F4-647E-964B-8974-E9EF1877B0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9163" y="6017558"/>
                        <a:ext cx="1333500" cy="50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4" name="Text Box 36">
            <a:extLst>
              <a:ext uri="{FF2B5EF4-FFF2-40B4-BE49-F238E27FC236}">
                <a16:creationId xmlns:a16="http://schemas.microsoft.com/office/drawing/2014/main" id="{895953A1-D2B4-B149-9C1C-D06C1D1B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613" y="5126970"/>
            <a:ext cx="3570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单纯从几何上看，位矢为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依赖于弧长的矢量</a:t>
            </a:r>
          </a:p>
        </p:txBody>
      </p:sp>
      <p:sp>
        <p:nvSpPr>
          <p:cNvPr id="54285" name="灯片编号占位符 3">
            <a:extLst>
              <a:ext uri="{FF2B5EF4-FFF2-40B4-BE49-F238E27FC236}">
                <a16:creationId xmlns:a16="http://schemas.microsoft.com/office/drawing/2014/main" id="{5ECC858C-C7EE-A04A-B103-B1A67C12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C017FE-DC60-3A46-811F-F664C5856051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391BAB-2E2D-4645-B7C8-722D6AC2EAEE}"/>
              </a:ext>
            </a:extLst>
          </p:cNvPr>
          <p:cNvSpPr/>
          <p:nvPr/>
        </p:nvSpPr>
        <p:spPr>
          <a:xfrm>
            <a:off x="228600" y="615812"/>
            <a:ext cx="5875338" cy="523220"/>
          </a:xfrm>
          <a:prstGeom prst="rect">
            <a:avLst/>
          </a:prstGeom>
          <a:solidFill>
            <a:srgbClr val="660033"/>
          </a:solidFill>
        </p:spPr>
        <p:txBody>
          <a:bodyPr wrap="square">
            <a:spAutoFit/>
          </a:bodyPr>
          <a:lstStyle/>
          <a:p>
            <a:pPr lvl="0" eaLnBrk="1" hangingPunct="1">
              <a:defRPr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3.自然坐标系(</a:t>
            </a: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natural coordinate system)</a:t>
            </a:r>
          </a:p>
        </p:txBody>
      </p:sp>
    </p:spTree>
    <p:extLst>
      <p:ext uri="{BB962C8B-B14F-4D97-AF65-F5344CB8AC3E}">
        <p14:creationId xmlns:p14="http://schemas.microsoft.com/office/powerpoint/2010/main" val="2195359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5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5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17" grpId="0" animBg="1" autoUpdateAnimBg="0"/>
      <p:bldP spid="55329" grpId="0" animBg="1" autoUpdateAnimBg="0"/>
      <p:bldP spid="54279" grpId="0"/>
      <p:bldP spid="54280" grpId="0"/>
      <p:bldP spid="54281" grpId="0"/>
      <p:bldP spid="5428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31">
                <a:extLst>
                  <a:ext uri="{FF2B5EF4-FFF2-40B4-BE49-F238E27FC236}">
                    <a16:creationId xmlns:a16="http://schemas.microsoft.com/office/drawing/2014/main" id="{97B2D20E-A091-439F-8DF6-2770D858D857}"/>
                  </a:ext>
                </a:extLst>
              </p:cNvPr>
              <p:cNvSpPr txBox="1"/>
              <p:nvPr/>
            </p:nvSpPr>
            <p:spPr>
              <a:xfrm>
                <a:off x="179512" y="188640"/>
                <a:ext cx="8784976" cy="62539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思考：</a:t>
                </a:r>
                <a:r>
                  <a:rPr kumimoji="1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ABCDE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五位同学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向东运动，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向南运动，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C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向西运动，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D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E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向北运动，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问：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E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如何运动？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分析：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看到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运动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⟺</m:t>
                    </m:r>
                  </m:oMath>
                </a14:m>
                <a:r>
                  <a: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为参照物，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B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以速度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运动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速度变换公式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𝐴𝐸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𝐴𝐵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𝐵𝐶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𝐶𝐷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𝐷𝐸</m:t>
                          </m:r>
                        </m:sub>
                      </m:sSub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取向南为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𝑖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方向，向东为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𝑗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黑体" panose="02010609060101010101" pitchFamily="49" charset="-122"/>
                    <a:cs typeface="+mn-cs"/>
                  </a:rPr>
                  <a:t>方向，易得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</m:ac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⃗"/>
                          <m:ctrlP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Box 31">
                <a:extLst>
                  <a:ext uri="{FF2B5EF4-FFF2-40B4-BE49-F238E27FC236}">
                    <a16:creationId xmlns:a16="http://schemas.microsoft.com/office/drawing/2014/main" id="{97B2D20E-A091-439F-8DF6-2770D858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88640"/>
                <a:ext cx="8784976" cy="6253956"/>
              </a:xfrm>
              <a:prstGeom prst="rect">
                <a:avLst/>
              </a:prstGeo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B4D949-D218-4C36-A805-D79FF5D6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3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Text Box 35">
                <a:extLst>
                  <a:ext uri="{FF2B5EF4-FFF2-40B4-BE49-F238E27FC236}">
                    <a16:creationId xmlns:a16="http://schemas.microsoft.com/office/drawing/2014/main" id="{50EEA4B3-C012-3C43-B272-D73776FE1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52400"/>
                <a:ext cx="8740080" cy="206954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某人以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4 km/h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的速率向东前进，感受到风从北方吹来；速率增加一倍，感受到风从东北方吹来。求风速和风向。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分析</a:t>
                </a:r>
                <a:r>
                  <a:rPr lang="en-US" altLang="zh-CN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: (1) 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若选定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风为研究对象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，则静系为大地，动系为人，求解的是风的绝对速度，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</m:acc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人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hangingPunct="1">
                  <a:spcBef>
                    <a:spcPct val="0"/>
                  </a:spcBef>
                  <a:buNone/>
                  <a:defRPr/>
                </a:pPr>
                <a:r>
                  <a:rPr lang="en-US" altLang="zh-CN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(2) 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人感受到的</a:t>
                </a:r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风向，是动系中风的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相对速度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的方向</a:t>
                </a:r>
              </a:p>
            </p:txBody>
          </p:sp>
        </mc:Choice>
        <mc:Fallback xmlns="">
          <p:sp>
            <p:nvSpPr>
              <p:cNvPr id="68610" name="Text Box 35">
                <a:extLst>
                  <a:ext uri="{FF2B5EF4-FFF2-40B4-BE49-F238E27FC236}">
                    <a16:creationId xmlns:a16="http://schemas.microsoft.com/office/drawing/2014/main" id="{50EEA4B3-C012-3C43-B272-D73776FE1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52400"/>
                <a:ext cx="8740080" cy="2069541"/>
              </a:xfrm>
              <a:prstGeom prst="rect">
                <a:avLst/>
              </a:prstGeom>
              <a:blipFill>
                <a:blip r:embed="rId3"/>
                <a:stretch>
                  <a:fillRect l="-1046" t="-3245" r="-558" b="-413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612" name="组合 25">
            <a:extLst>
              <a:ext uri="{FF2B5EF4-FFF2-40B4-BE49-F238E27FC236}">
                <a16:creationId xmlns:a16="http://schemas.microsoft.com/office/drawing/2014/main" id="{3C1194AA-E633-0846-88E4-3CB4EBC935BD}"/>
              </a:ext>
            </a:extLst>
          </p:cNvPr>
          <p:cNvGrpSpPr>
            <a:grpSpLocks/>
          </p:cNvGrpSpPr>
          <p:nvPr/>
        </p:nvGrpSpPr>
        <p:grpSpPr bwMode="auto">
          <a:xfrm>
            <a:off x="619125" y="2816225"/>
            <a:ext cx="1898650" cy="1517650"/>
            <a:chOff x="619780" y="3206750"/>
            <a:chExt cx="1897695" cy="1518394"/>
          </a:xfrm>
        </p:grpSpPr>
        <p:sp>
          <p:nvSpPr>
            <p:cNvPr id="29" name="饼形 28">
              <a:extLst>
                <a:ext uri="{FF2B5EF4-FFF2-40B4-BE49-F238E27FC236}">
                  <a16:creationId xmlns:a16="http://schemas.microsoft.com/office/drawing/2014/main" id="{814F2C28-59D0-514C-9154-40DF0CACFF05}"/>
                </a:ext>
              </a:extLst>
            </p:cNvPr>
            <p:cNvSpPr/>
            <p:nvPr/>
          </p:nvSpPr>
          <p:spPr bwMode="auto">
            <a:xfrm>
              <a:off x="619780" y="3259164"/>
              <a:ext cx="840952" cy="916436"/>
            </a:xfrm>
            <a:prstGeom prst="pie">
              <a:avLst>
                <a:gd name="adj1" fmla="val 0"/>
                <a:gd name="adj2" fmla="val 2828225"/>
              </a:avLst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8636" name="直接箭头连接符 2">
              <a:extLst>
                <a:ext uri="{FF2B5EF4-FFF2-40B4-BE49-F238E27FC236}">
                  <a16:creationId xmlns:a16="http://schemas.microsoft.com/office/drawing/2014/main" id="{8EAF04A7-5A7E-1140-BFDF-CEBB3CF65D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1600" y="3717032"/>
              <a:ext cx="1008112" cy="0"/>
            </a:xfrm>
            <a:prstGeom prst="straightConnector1">
              <a:avLst/>
            </a:prstGeom>
            <a:noFill/>
            <a:ln w="2857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37" name="直接箭头连接符 9">
              <a:extLst>
                <a:ext uri="{FF2B5EF4-FFF2-40B4-BE49-F238E27FC236}">
                  <a16:creationId xmlns:a16="http://schemas.microsoft.com/office/drawing/2014/main" id="{DE562044-762E-0F48-B709-1BC3662A22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9712" y="3717032"/>
              <a:ext cx="0" cy="1008112"/>
            </a:xfrm>
            <a:prstGeom prst="straightConnector1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38" name="直接箭头连接符 11">
              <a:extLst>
                <a:ext uri="{FF2B5EF4-FFF2-40B4-BE49-F238E27FC236}">
                  <a16:creationId xmlns:a16="http://schemas.microsoft.com/office/drawing/2014/main" id="{AE779432-BF44-A747-A80A-D68F3BD827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3449" y="3717032"/>
              <a:ext cx="976263" cy="1008112"/>
            </a:xfrm>
            <a:prstGeom prst="straightConnector1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68639" name="对象 42">
              <a:extLst>
                <a:ext uri="{FF2B5EF4-FFF2-40B4-BE49-F238E27FC236}">
                  <a16:creationId xmlns:a16="http://schemas.microsoft.com/office/drawing/2014/main" id="{CF5D9508-B99D-6747-8188-2621C96F15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7525" y="4221088"/>
            <a:ext cx="316800" cy="44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1" name="Equation" r:id="rId4" imgW="2921000" imgH="4102100" progId="Equation.DSMT4">
                    <p:embed/>
                  </p:oleObj>
                </mc:Choice>
                <mc:Fallback>
                  <p:oleObj name="Equation" r:id="rId4" imgW="2921000" imgH="4102100" progId="Equation.DSMT4">
                    <p:embed/>
                    <p:pic>
                      <p:nvPicPr>
                        <p:cNvPr id="68639" name="对象 42">
                          <a:extLst>
                            <a:ext uri="{FF2B5EF4-FFF2-40B4-BE49-F238E27FC236}">
                              <a16:creationId xmlns:a16="http://schemas.microsoft.com/office/drawing/2014/main" id="{CF5D9508-B99D-6747-8188-2621C96F15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7525" y="4221088"/>
                          <a:ext cx="316800" cy="44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40" name="对象 42">
              <a:extLst>
                <a:ext uri="{FF2B5EF4-FFF2-40B4-BE49-F238E27FC236}">
                  <a16:creationId xmlns:a16="http://schemas.microsoft.com/office/drawing/2014/main" id="{A0D1524C-FD33-7146-A017-54733CCBED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3975" y="3206750"/>
            <a:ext cx="3807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2" name="Equation" r:id="rId6" imgW="3505200" imgH="5270500" progId="Equation.DSMT4">
                    <p:embed/>
                  </p:oleObj>
                </mc:Choice>
                <mc:Fallback>
                  <p:oleObj name="Equation" r:id="rId6" imgW="3505200" imgH="5270500" progId="Equation.DSMT4">
                    <p:embed/>
                    <p:pic>
                      <p:nvPicPr>
                        <p:cNvPr id="68640" name="对象 42">
                          <a:extLst>
                            <a:ext uri="{FF2B5EF4-FFF2-40B4-BE49-F238E27FC236}">
                              <a16:creationId xmlns:a16="http://schemas.microsoft.com/office/drawing/2014/main" id="{A0D1524C-FD33-7146-A017-54733CCBED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3975" y="3206750"/>
                          <a:ext cx="3807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41" name="对象 42">
              <a:extLst>
                <a:ext uri="{FF2B5EF4-FFF2-40B4-BE49-F238E27FC236}">
                  <a16:creationId xmlns:a16="http://schemas.microsoft.com/office/drawing/2014/main" id="{FC3FA4EA-0A2F-354A-97F3-DA105BFA7D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36775" y="4017963"/>
            <a:ext cx="380700" cy="44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3" name="Equation" r:id="rId8" imgW="3505200" imgH="4102100" progId="Equation.DSMT4">
                    <p:embed/>
                  </p:oleObj>
                </mc:Choice>
                <mc:Fallback>
                  <p:oleObj name="Equation" r:id="rId8" imgW="3505200" imgH="4102100" progId="Equation.DSMT4">
                    <p:embed/>
                    <p:pic>
                      <p:nvPicPr>
                        <p:cNvPr id="68641" name="对象 42">
                          <a:extLst>
                            <a:ext uri="{FF2B5EF4-FFF2-40B4-BE49-F238E27FC236}">
                              <a16:creationId xmlns:a16="http://schemas.microsoft.com/office/drawing/2014/main" id="{FC3FA4EA-0A2F-354A-97F3-DA105BFA7D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775" y="4017963"/>
                          <a:ext cx="380700" cy="44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42" name="对象 42">
              <a:extLst>
                <a:ext uri="{FF2B5EF4-FFF2-40B4-BE49-F238E27FC236}">
                  <a16:creationId xmlns:a16="http://schemas.microsoft.com/office/drawing/2014/main" id="{AF744623-4D7E-4240-AA34-0CF0A69DA7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3939" y="3737920"/>
            <a:ext cx="315912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4" name="Equation" r:id="rId10" imgW="2921000" imgH="4102100" progId="Equation.DSMT4">
                    <p:embed/>
                  </p:oleObj>
                </mc:Choice>
                <mc:Fallback>
                  <p:oleObj name="Equation" r:id="rId10" imgW="2921000" imgH="4102100" progId="Equation.DSMT4">
                    <p:embed/>
                    <p:pic>
                      <p:nvPicPr>
                        <p:cNvPr id="68642" name="对象 42">
                          <a:extLst>
                            <a:ext uri="{FF2B5EF4-FFF2-40B4-BE49-F238E27FC236}">
                              <a16:creationId xmlns:a16="http://schemas.microsoft.com/office/drawing/2014/main" id="{AF744623-4D7E-4240-AA34-0CF0A69DA7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3939" y="3737920"/>
                          <a:ext cx="315912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613" name="组合 26">
            <a:extLst>
              <a:ext uri="{FF2B5EF4-FFF2-40B4-BE49-F238E27FC236}">
                <a16:creationId xmlns:a16="http://schemas.microsoft.com/office/drawing/2014/main" id="{61463229-35B2-0044-9C0E-AAA9288F9E17}"/>
              </a:ext>
            </a:extLst>
          </p:cNvPr>
          <p:cNvGrpSpPr>
            <a:grpSpLocks/>
          </p:cNvGrpSpPr>
          <p:nvPr/>
        </p:nvGrpSpPr>
        <p:grpSpPr bwMode="auto">
          <a:xfrm>
            <a:off x="2816225" y="2781300"/>
            <a:ext cx="2895600" cy="1587500"/>
            <a:chOff x="2815443" y="3137592"/>
            <a:chExt cx="2896434" cy="1587552"/>
          </a:xfrm>
        </p:grpSpPr>
        <p:sp>
          <p:nvSpPr>
            <p:cNvPr id="28" name="饼形 27">
              <a:extLst>
                <a:ext uri="{FF2B5EF4-FFF2-40B4-BE49-F238E27FC236}">
                  <a16:creationId xmlns:a16="http://schemas.microsoft.com/office/drawing/2014/main" id="{176311B4-B950-B541-B0DF-6DB1704C0CF6}"/>
                </a:ext>
              </a:extLst>
            </p:cNvPr>
            <p:cNvSpPr/>
            <p:nvPr/>
          </p:nvSpPr>
          <p:spPr bwMode="auto">
            <a:xfrm flipH="1">
              <a:off x="4871848" y="3269359"/>
              <a:ext cx="840029" cy="917605"/>
            </a:xfrm>
            <a:prstGeom prst="pie">
              <a:avLst>
                <a:gd name="adj1" fmla="val 0"/>
                <a:gd name="adj2" fmla="val 2598128"/>
              </a:avLst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饼形 23">
              <a:extLst>
                <a:ext uri="{FF2B5EF4-FFF2-40B4-BE49-F238E27FC236}">
                  <a16:creationId xmlns:a16="http://schemas.microsoft.com/office/drawing/2014/main" id="{C7A17A39-7A39-044E-9A4D-BB1C5A4F1F4E}"/>
                </a:ext>
              </a:extLst>
            </p:cNvPr>
            <p:cNvSpPr/>
            <p:nvPr/>
          </p:nvSpPr>
          <p:spPr bwMode="auto">
            <a:xfrm>
              <a:off x="2815443" y="3243958"/>
              <a:ext cx="840030" cy="916017"/>
            </a:xfrm>
            <a:prstGeom prst="pie">
              <a:avLst>
                <a:gd name="adj1" fmla="val 0"/>
                <a:gd name="adj2" fmla="val 2828225"/>
              </a:avLst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8625" name="直接箭头连接符 16">
              <a:extLst>
                <a:ext uri="{FF2B5EF4-FFF2-40B4-BE49-F238E27FC236}">
                  <a16:creationId xmlns:a16="http://schemas.microsoft.com/office/drawing/2014/main" id="{913A0AEA-DD28-8F45-BDD9-3D3FF72725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03848" y="3717032"/>
              <a:ext cx="2088232" cy="0"/>
            </a:xfrm>
            <a:prstGeom prst="straightConnector1">
              <a:avLst/>
            </a:prstGeom>
            <a:noFill/>
            <a:ln w="28575" algn="ctr">
              <a:solidFill>
                <a:schemeClr val="bg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26" name="直接箭头连接符 17">
              <a:extLst>
                <a:ext uri="{FF2B5EF4-FFF2-40B4-BE49-F238E27FC236}">
                  <a16:creationId xmlns:a16="http://schemas.microsoft.com/office/drawing/2014/main" id="{91C7221B-B465-A64B-8314-90B29FCEA5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211960" y="3717032"/>
              <a:ext cx="1080120" cy="1008112"/>
            </a:xfrm>
            <a:prstGeom prst="straightConnector1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27" name="直接箭头连接符 18">
              <a:extLst>
                <a:ext uri="{FF2B5EF4-FFF2-40B4-BE49-F238E27FC236}">
                  <a16:creationId xmlns:a16="http://schemas.microsoft.com/office/drawing/2014/main" id="{8FF71CB6-1A60-6D4E-A23D-A45060E602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35697" y="3717032"/>
              <a:ext cx="976263" cy="1008112"/>
            </a:xfrm>
            <a:prstGeom prst="straightConnector1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68628" name="对象 42">
              <a:extLst>
                <a:ext uri="{FF2B5EF4-FFF2-40B4-BE49-F238E27FC236}">
                  <a16:creationId xmlns:a16="http://schemas.microsoft.com/office/drawing/2014/main" id="{4C92B655-4001-CE4D-9F20-F062B8CC64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9773" y="4221088"/>
            <a:ext cx="316800" cy="44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5" name="Equation" r:id="rId12" imgW="2921000" imgH="4102100" progId="Equation.DSMT4">
                    <p:embed/>
                  </p:oleObj>
                </mc:Choice>
                <mc:Fallback>
                  <p:oleObj name="Equation" r:id="rId12" imgW="2921000" imgH="4102100" progId="Equation.DSMT4">
                    <p:embed/>
                    <p:pic>
                      <p:nvPicPr>
                        <p:cNvPr id="68628" name="对象 42">
                          <a:extLst>
                            <a:ext uri="{FF2B5EF4-FFF2-40B4-BE49-F238E27FC236}">
                              <a16:creationId xmlns:a16="http://schemas.microsoft.com/office/drawing/2014/main" id="{4C92B655-4001-CE4D-9F20-F062B8CC64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9773" y="4221088"/>
                          <a:ext cx="316800" cy="44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29" name="对象 42">
              <a:extLst>
                <a:ext uri="{FF2B5EF4-FFF2-40B4-BE49-F238E27FC236}">
                  <a16:creationId xmlns:a16="http://schemas.microsoft.com/office/drawing/2014/main" id="{E3686D78-DA3A-064C-A92B-FB6E033ED0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8388" y="3137592"/>
            <a:ext cx="603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6" name="Equation" r:id="rId13" imgW="5562600" imgH="5270500" progId="Equation.DSMT4">
                    <p:embed/>
                  </p:oleObj>
                </mc:Choice>
                <mc:Fallback>
                  <p:oleObj name="Equation" r:id="rId13" imgW="5562600" imgH="5270500" progId="Equation.DSMT4">
                    <p:embed/>
                    <p:pic>
                      <p:nvPicPr>
                        <p:cNvPr id="68629" name="对象 42">
                          <a:extLst>
                            <a:ext uri="{FF2B5EF4-FFF2-40B4-BE49-F238E27FC236}">
                              <a16:creationId xmlns:a16="http://schemas.microsoft.com/office/drawing/2014/main" id="{E3686D78-DA3A-064C-A92B-FB6E033ED0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8388" y="3137592"/>
                          <a:ext cx="6032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8630" name="直接箭头连接符 24">
              <a:extLst>
                <a:ext uri="{FF2B5EF4-FFF2-40B4-BE49-F238E27FC236}">
                  <a16:creationId xmlns:a16="http://schemas.microsoft.com/office/drawing/2014/main" id="{DF25F3A8-0E36-F54A-B9B1-CB0FCCAACE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11960" y="3717032"/>
              <a:ext cx="0" cy="1008112"/>
            </a:xfrm>
            <a:prstGeom prst="straightConnector1">
              <a:avLst/>
            </a:prstGeom>
            <a:noFill/>
            <a:ln w="28575" algn="ctr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68631" name="对象 42">
              <a:extLst>
                <a:ext uri="{FF2B5EF4-FFF2-40B4-BE49-F238E27FC236}">
                  <a16:creationId xmlns:a16="http://schemas.microsoft.com/office/drawing/2014/main" id="{EC6A7760-8B53-9745-B839-F1816414C0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7151" y="3702304"/>
            <a:ext cx="3175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7" name="Equation" r:id="rId15" imgW="2921000" imgH="4686300" progId="Equation.DSMT4">
                    <p:embed/>
                  </p:oleObj>
                </mc:Choice>
                <mc:Fallback>
                  <p:oleObj name="Equation" r:id="rId15" imgW="2921000" imgH="4686300" progId="Equation.DSMT4">
                    <p:embed/>
                    <p:pic>
                      <p:nvPicPr>
                        <p:cNvPr id="68631" name="对象 42">
                          <a:extLst>
                            <a:ext uri="{FF2B5EF4-FFF2-40B4-BE49-F238E27FC236}">
                              <a16:creationId xmlns:a16="http://schemas.microsoft.com/office/drawing/2014/main" id="{EC6A7760-8B53-9745-B839-F1816414C0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7151" y="3702304"/>
                          <a:ext cx="3175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32" name="对象 42">
              <a:extLst>
                <a:ext uri="{FF2B5EF4-FFF2-40B4-BE49-F238E27FC236}">
                  <a16:creationId xmlns:a16="http://schemas.microsoft.com/office/drawing/2014/main" id="{248C6BB9-9C1C-6548-A8C9-F1D3BEF1DC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2476" y="3756867"/>
            <a:ext cx="315912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8" name="Equation" r:id="rId17" imgW="2921000" imgH="4102100" progId="Equation.DSMT4">
                    <p:embed/>
                  </p:oleObj>
                </mc:Choice>
                <mc:Fallback>
                  <p:oleObj name="Equation" r:id="rId17" imgW="2921000" imgH="4102100" progId="Equation.DSMT4">
                    <p:embed/>
                    <p:pic>
                      <p:nvPicPr>
                        <p:cNvPr id="68632" name="对象 42">
                          <a:extLst>
                            <a:ext uri="{FF2B5EF4-FFF2-40B4-BE49-F238E27FC236}">
                              <a16:creationId xmlns:a16="http://schemas.microsoft.com/office/drawing/2014/main" id="{248C6BB9-9C1C-6548-A8C9-F1D3BEF1DC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2476" y="3756867"/>
                          <a:ext cx="315912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33" name="对象 42">
              <a:extLst>
                <a:ext uri="{FF2B5EF4-FFF2-40B4-BE49-F238E27FC236}">
                  <a16:creationId xmlns:a16="http://schemas.microsoft.com/office/drawing/2014/main" id="{5DE7F444-A5BE-8D48-9368-29BDCDE46E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6350" y="4149725"/>
            <a:ext cx="411163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29" name="Equation" r:id="rId19" imgW="3797300" imgH="4102100" progId="Equation.DSMT4">
                    <p:embed/>
                  </p:oleObj>
                </mc:Choice>
                <mc:Fallback>
                  <p:oleObj name="Equation" r:id="rId19" imgW="3797300" imgH="4102100" progId="Equation.DSMT4">
                    <p:embed/>
                    <p:pic>
                      <p:nvPicPr>
                        <p:cNvPr id="68633" name="对象 42">
                          <a:extLst>
                            <a:ext uri="{FF2B5EF4-FFF2-40B4-BE49-F238E27FC236}">
                              <a16:creationId xmlns:a16="http://schemas.microsoft.com/office/drawing/2014/main" id="{5DE7F444-A5BE-8D48-9368-29BDCDE46E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6350" y="4149725"/>
                          <a:ext cx="411163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DE8776-2B2D-4CB9-8B42-F20DD0F215AF}"/>
              </a:ext>
            </a:extLst>
          </p:cNvPr>
          <p:cNvGrpSpPr/>
          <p:nvPr/>
        </p:nvGrpSpPr>
        <p:grpSpPr>
          <a:xfrm>
            <a:off x="152400" y="2409825"/>
            <a:ext cx="8235950" cy="457200"/>
            <a:chOff x="152400" y="2409825"/>
            <a:chExt cx="8235950" cy="457200"/>
          </a:xfrm>
        </p:grpSpPr>
        <p:sp>
          <p:nvSpPr>
            <p:cNvPr id="68614" name="Text Box 35">
              <a:extLst>
                <a:ext uri="{FF2B5EF4-FFF2-40B4-BE49-F238E27FC236}">
                  <a16:creationId xmlns:a16="http://schemas.microsoft.com/office/drawing/2014/main" id="{EC8DC499-7344-4648-B2EC-96865AC20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2409825"/>
              <a:ext cx="8235950" cy="4000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根据速度合成法则，画出如下示意图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68615" name="对象 42">
              <a:extLst>
                <a:ext uri="{FF2B5EF4-FFF2-40B4-BE49-F238E27FC236}">
                  <a16:creationId xmlns:a16="http://schemas.microsoft.com/office/drawing/2014/main" id="{B026F622-61BF-2043-9445-B611DD786A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8397733"/>
                </p:ext>
              </p:extLst>
            </p:nvPr>
          </p:nvGraphicFramePr>
          <p:xfrm>
            <a:off x="4576763" y="2409825"/>
            <a:ext cx="1270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30" name="Equation" r:id="rId21" imgW="14630400" imgH="5270500" progId="Equation.DSMT4">
                    <p:embed/>
                  </p:oleObj>
                </mc:Choice>
                <mc:Fallback>
                  <p:oleObj name="Equation" r:id="rId21" imgW="14630400" imgH="5270500" progId="Equation.DSMT4">
                    <p:embed/>
                    <p:pic>
                      <p:nvPicPr>
                        <p:cNvPr id="68615" name="对象 42">
                          <a:extLst>
                            <a:ext uri="{FF2B5EF4-FFF2-40B4-BE49-F238E27FC236}">
                              <a16:creationId xmlns:a16="http://schemas.microsoft.com/office/drawing/2014/main" id="{B026F622-61BF-2043-9445-B611DD786A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6763" y="2409825"/>
                          <a:ext cx="1270000" cy="4572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619" name="对象 42">
            <a:extLst>
              <a:ext uri="{FF2B5EF4-FFF2-40B4-BE49-F238E27FC236}">
                <a16:creationId xmlns:a16="http://schemas.microsoft.com/office/drawing/2014/main" id="{FEE28E64-BAF1-294A-AA57-72FA4D634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196434"/>
              </p:ext>
            </p:extLst>
          </p:nvPr>
        </p:nvGraphicFramePr>
        <p:xfrm>
          <a:off x="1641549" y="5402195"/>
          <a:ext cx="2082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1" name="Equation" r:id="rId23" imgW="23990300" imgH="9067800" progId="Equation.DSMT4">
                  <p:embed/>
                </p:oleObj>
              </mc:Choice>
              <mc:Fallback>
                <p:oleObj name="Equation" r:id="rId23" imgW="23990300" imgH="9067800" progId="Equation.DSMT4">
                  <p:embed/>
                  <p:pic>
                    <p:nvPicPr>
                      <p:cNvPr id="68619" name="对象 42">
                        <a:extLst>
                          <a:ext uri="{FF2B5EF4-FFF2-40B4-BE49-F238E27FC236}">
                            <a16:creationId xmlns:a16="http://schemas.microsoft.com/office/drawing/2014/main" id="{FEE28E64-BAF1-294A-AA57-72FA4D634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549" y="5402195"/>
                        <a:ext cx="2082800" cy="787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B3269CA8-0394-4919-B1A1-77C24EFC41A3}"/>
              </a:ext>
            </a:extLst>
          </p:cNvPr>
          <p:cNvGrpSpPr/>
          <p:nvPr/>
        </p:nvGrpSpPr>
        <p:grpSpPr>
          <a:xfrm>
            <a:off x="4365320" y="5596815"/>
            <a:ext cx="2478403" cy="482600"/>
            <a:chOff x="4365320" y="5596815"/>
            <a:chExt cx="2478403" cy="482600"/>
          </a:xfrm>
        </p:grpSpPr>
        <p:sp>
          <p:nvSpPr>
            <p:cNvPr id="68620" name="Text Box 35">
              <a:extLst>
                <a:ext uri="{FF2B5EF4-FFF2-40B4-BE49-F238E27FC236}">
                  <a16:creationId xmlns:a16="http://schemas.microsoft.com/office/drawing/2014/main" id="{F79D0192-0F91-4047-BF16-788BDE65C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5320" y="5638090"/>
              <a:ext cx="1255713" cy="4000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风速为</a:t>
              </a:r>
            </a:p>
          </p:txBody>
        </p:sp>
        <p:graphicFrame>
          <p:nvGraphicFramePr>
            <p:cNvPr id="68621" name="对象 42">
              <a:extLst>
                <a:ext uri="{FF2B5EF4-FFF2-40B4-BE49-F238E27FC236}">
                  <a16:creationId xmlns:a16="http://schemas.microsoft.com/office/drawing/2014/main" id="{B815F653-1432-7F46-BC50-2A6F9AB2C0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117856"/>
                </p:ext>
              </p:extLst>
            </p:nvPr>
          </p:nvGraphicFramePr>
          <p:xfrm>
            <a:off x="5497523" y="5596815"/>
            <a:ext cx="13462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32" name="Equation" r:id="rId25" imgW="15506700" imgH="5562600" progId="Equation.DSMT4">
                    <p:embed/>
                  </p:oleObj>
                </mc:Choice>
                <mc:Fallback>
                  <p:oleObj name="Equation" r:id="rId25" imgW="15506700" imgH="5562600" progId="Equation.DSMT4">
                    <p:embed/>
                    <p:pic>
                      <p:nvPicPr>
                        <p:cNvPr id="68621" name="对象 42">
                          <a:extLst>
                            <a:ext uri="{FF2B5EF4-FFF2-40B4-BE49-F238E27FC236}">
                              <a16:creationId xmlns:a16="http://schemas.microsoft.com/office/drawing/2014/main" id="{B815F653-1432-7F46-BC50-2A6F9AB2C0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7523" y="5596815"/>
                          <a:ext cx="1346200" cy="4826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622" name="灯片编号占位符 3">
            <a:extLst>
              <a:ext uri="{FF2B5EF4-FFF2-40B4-BE49-F238E27FC236}">
                <a16:creationId xmlns:a16="http://schemas.microsoft.com/office/drawing/2014/main" id="{EB02F187-8CCB-5944-8247-6C4621D9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A8D2EF-8648-E44A-B28B-C50B9DE148E5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F8D9ED7-C5FB-471D-AFE2-A181F2CBCC37}"/>
                  </a:ext>
                </a:extLst>
              </p:cNvPr>
              <p:cNvSpPr/>
              <p:nvPr/>
            </p:nvSpPr>
            <p:spPr>
              <a:xfrm>
                <a:off x="5770174" y="3580627"/>
                <a:ext cx="25684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F8D9ED7-C5FB-471D-AFE2-A181F2CBC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74" y="3580627"/>
                <a:ext cx="2568452" cy="461665"/>
              </a:xfrm>
              <a:prstGeom prst="rect">
                <a:avLst/>
              </a:prstGeom>
              <a:blipFill>
                <a:blip r:embed="rId2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46B4198-1E29-45AC-9BF6-C308180C18E2}"/>
              </a:ext>
            </a:extLst>
          </p:cNvPr>
          <p:cNvGrpSpPr/>
          <p:nvPr/>
        </p:nvGrpSpPr>
        <p:grpSpPr>
          <a:xfrm>
            <a:off x="2544973" y="4654665"/>
            <a:ext cx="3961491" cy="461665"/>
            <a:chOff x="2544973" y="4654665"/>
            <a:chExt cx="3961491" cy="461665"/>
          </a:xfrm>
        </p:grpSpPr>
        <p:graphicFrame>
          <p:nvGraphicFramePr>
            <p:cNvPr id="68617" name="对象 42">
              <a:extLst>
                <a:ext uri="{FF2B5EF4-FFF2-40B4-BE49-F238E27FC236}">
                  <a16:creationId xmlns:a16="http://schemas.microsoft.com/office/drawing/2014/main" id="{4494EAF3-A3D7-DA48-8E29-439291A74E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9183690"/>
                </p:ext>
              </p:extLst>
            </p:nvPr>
          </p:nvGraphicFramePr>
          <p:xfrm>
            <a:off x="4931664" y="4701805"/>
            <a:ext cx="157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833" name="Equation" r:id="rId28" imgW="18135600" imgH="4686300" progId="Equation.DSMT4">
                    <p:embed/>
                  </p:oleObj>
                </mc:Choice>
                <mc:Fallback>
                  <p:oleObj name="Equation" r:id="rId28" imgW="18135600" imgH="4686300" progId="Equation.DSMT4">
                    <p:embed/>
                    <p:pic>
                      <p:nvPicPr>
                        <p:cNvPr id="68617" name="对象 42">
                          <a:extLst>
                            <a:ext uri="{FF2B5EF4-FFF2-40B4-BE49-F238E27FC236}">
                              <a16:creationId xmlns:a16="http://schemas.microsoft.com/office/drawing/2014/main" id="{4494EAF3-A3D7-DA48-8E29-439291A74E2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1664" y="4701805"/>
                          <a:ext cx="1574800" cy="406400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18" name="Text Box 35">
              <a:extLst>
                <a:ext uri="{FF2B5EF4-FFF2-40B4-BE49-F238E27FC236}">
                  <a16:creationId xmlns:a16="http://schemas.microsoft.com/office/drawing/2014/main" id="{C5BD0CF8-8B68-8A44-AC1D-CE7746547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973" y="4654665"/>
              <a:ext cx="1667365" cy="46166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风向东北</a:t>
              </a:r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DF2BF5E6-F250-43D8-9528-14D7A522A652}"/>
                </a:ext>
              </a:extLst>
            </p:cNvPr>
            <p:cNvSpPr/>
            <p:nvPr/>
          </p:nvSpPr>
          <p:spPr bwMode="auto">
            <a:xfrm>
              <a:off x="4365320" y="4735458"/>
              <a:ext cx="422704" cy="33559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5">
            <a:extLst>
              <a:ext uri="{FF2B5EF4-FFF2-40B4-BE49-F238E27FC236}">
                <a16:creationId xmlns:a16="http://schemas.microsoft.com/office/drawing/2014/main" id="{E96DD218-03E9-6E46-A80C-5A352452F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69635" name="Text Box 35">
            <a:extLst>
              <a:ext uri="{FF2B5EF4-FFF2-40B4-BE49-F238E27FC236}">
                <a16:creationId xmlns:a16="http://schemas.microsoft.com/office/drawing/2014/main" id="{D5520069-2015-AA4D-83DA-CF23093D5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50" y="79088"/>
            <a:ext cx="8740080" cy="1200329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小船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M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被水流冲走后，用一绳将它拉回岸边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点，假定水流速度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沿河宽不变，而拉绳子的速度则为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。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如小船可以看成一个质点，求小船的轨迹。</a:t>
            </a:r>
          </a:p>
        </p:txBody>
      </p:sp>
      <p:sp>
        <p:nvSpPr>
          <p:cNvPr id="69636" name="Text Box 36">
            <a:extLst>
              <a:ext uri="{FF2B5EF4-FFF2-40B4-BE49-F238E27FC236}">
                <a16:creationId xmlns:a16="http://schemas.microsoft.com/office/drawing/2014/main" id="{AC822D51-4460-714A-96A0-E5747DF04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15684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</a:t>
            </a:r>
          </a:p>
        </p:txBody>
      </p:sp>
      <p:grpSp>
        <p:nvGrpSpPr>
          <p:cNvPr id="69637" name="组合 7">
            <a:extLst>
              <a:ext uri="{FF2B5EF4-FFF2-40B4-BE49-F238E27FC236}">
                <a16:creationId xmlns:a16="http://schemas.microsoft.com/office/drawing/2014/main" id="{C0E406B2-5F5E-3A46-A1D7-5B972BC89A21}"/>
              </a:ext>
            </a:extLst>
          </p:cNvPr>
          <p:cNvGrpSpPr>
            <a:grpSpLocks/>
          </p:cNvGrpSpPr>
          <p:nvPr/>
        </p:nvGrpSpPr>
        <p:grpSpPr bwMode="auto">
          <a:xfrm>
            <a:off x="5748338" y="1568450"/>
            <a:ext cx="3287712" cy="2581275"/>
            <a:chOff x="5748338" y="1568450"/>
            <a:chExt cx="3288158" cy="2581275"/>
          </a:xfrm>
        </p:grpSpPr>
        <p:sp>
          <p:nvSpPr>
            <p:cNvPr id="69648" name="矩形 2">
              <a:extLst>
                <a:ext uri="{FF2B5EF4-FFF2-40B4-BE49-F238E27FC236}">
                  <a16:creationId xmlns:a16="http://schemas.microsoft.com/office/drawing/2014/main" id="{4523FF2A-3C9D-C04F-8530-7EA678980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1568450"/>
              <a:ext cx="3288158" cy="2581275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49" name="Line 40">
              <a:extLst>
                <a:ext uri="{FF2B5EF4-FFF2-40B4-BE49-F238E27FC236}">
                  <a16:creationId xmlns:a16="http://schemas.microsoft.com/office/drawing/2014/main" id="{CBB1DFE2-963D-F748-90B7-6AC4A2E98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1905000"/>
              <a:ext cx="23622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0" name="Line 41">
              <a:extLst>
                <a:ext uri="{FF2B5EF4-FFF2-40B4-BE49-F238E27FC236}">
                  <a16:creationId xmlns:a16="http://schemas.microsoft.com/office/drawing/2014/main" id="{4B56F89C-CA2F-5A4A-8FE7-A48887E6F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3276600"/>
              <a:ext cx="23622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1" name="Line 43">
              <a:extLst>
                <a:ext uri="{FF2B5EF4-FFF2-40B4-BE49-F238E27FC236}">
                  <a16:creationId xmlns:a16="http://schemas.microsoft.com/office/drawing/2014/main" id="{D45E27D2-B849-724C-93E8-20307100E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9400" y="2341847"/>
              <a:ext cx="912634" cy="934753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2" name="Line 44">
              <a:extLst>
                <a:ext uri="{FF2B5EF4-FFF2-40B4-BE49-F238E27FC236}">
                  <a16:creationId xmlns:a16="http://schemas.microsoft.com/office/drawing/2014/main" id="{F8E7FA3A-BAFD-2C48-BA36-619B3729A2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80253" y="2399791"/>
              <a:ext cx="338998" cy="356109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3" name="Line 46">
              <a:extLst>
                <a:ext uri="{FF2B5EF4-FFF2-40B4-BE49-F238E27FC236}">
                  <a16:creationId xmlns:a16="http://schemas.microsoft.com/office/drawing/2014/main" id="{FFAF6102-1F44-1D47-8A53-8ECAA02B0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3153" y="2420888"/>
              <a:ext cx="5334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4" name="Line 48">
              <a:extLst>
                <a:ext uri="{FF2B5EF4-FFF2-40B4-BE49-F238E27FC236}">
                  <a16:creationId xmlns:a16="http://schemas.microsoft.com/office/drawing/2014/main" id="{EF3FB045-B3CE-3647-B2D7-02B00B0F4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34721" y="2061592"/>
              <a:ext cx="304800" cy="304800"/>
            </a:xfrm>
            <a:prstGeom prst="line">
              <a:avLst/>
            </a:prstGeom>
            <a:noFill/>
            <a:ln w="9525">
              <a:solidFill>
                <a:srgbClr val="CC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9655" name="Object 51">
              <a:extLst>
                <a:ext uri="{FF2B5EF4-FFF2-40B4-BE49-F238E27FC236}">
                  <a16:creationId xmlns:a16="http://schemas.microsoft.com/office/drawing/2014/main" id="{DFF829A2-3E01-604F-869B-65295327C7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0800" y="3276600"/>
            <a:ext cx="357188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88" name="Equation" r:id="rId3" imgW="3505200" imgH="3797300" progId="Equation.3">
                    <p:embed/>
                  </p:oleObj>
                </mc:Choice>
                <mc:Fallback>
                  <p:oleObj name="Equation" r:id="rId3" imgW="3505200" imgH="3797300" progId="Equation.3">
                    <p:embed/>
                    <p:pic>
                      <p:nvPicPr>
                        <p:cNvPr id="69655" name="Object 51">
                          <a:extLst>
                            <a:ext uri="{FF2B5EF4-FFF2-40B4-BE49-F238E27FC236}">
                              <a16:creationId xmlns:a16="http://schemas.microsoft.com/office/drawing/2014/main" id="{DFF829A2-3E01-604F-869B-65295327C7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0800" y="3276600"/>
                          <a:ext cx="357188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56" name="Freeform 57">
              <a:extLst>
                <a:ext uri="{FF2B5EF4-FFF2-40B4-BE49-F238E27FC236}">
                  <a16:creationId xmlns:a16="http://schemas.microsoft.com/office/drawing/2014/main" id="{EFE86773-57F5-B549-AD5A-96DA20620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256" y="2971800"/>
              <a:ext cx="88900" cy="304800"/>
            </a:xfrm>
            <a:custGeom>
              <a:avLst/>
              <a:gdLst>
                <a:gd name="T0" fmla="*/ 0 w 56"/>
                <a:gd name="T1" fmla="*/ 2147483646 h 192"/>
                <a:gd name="T2" fmla="*/ 2147483646 w 56"/>
                <a:gd name="T3" fmla="*/ 2147483646 h 192"/>
                <a:gd name="T4" fmla="*/ 2147483646 w 56"/>
                <a:gd name="T5" fmla="*/ 2147483646 h 192"/>
                <a:gd name="T6" fmla="*/ 0 w 56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" h="192">
                  <a:moveTo>
                    <a:pt x="0" y="192"/>
                  </a:moveTo>
                  <a:cubicBezTo>
                    <a:pt x="20" y="180"/>
                    <a:pt x="40" y="168"/>
                    <a:pt x="48" y="144"/>
                  </a:cubicBezTo>
                  <a:cubicBezTo>
                    <a:pt x="56" y="120"/>
                    <a:pt x="56" y="72"/>
                    <a:pt x="48" y="48"/>
                  </a:cubicBezTo>
                  <a:cubicBezTo>
                    <a:pt x="40" y="24"/>
                    <a:pt x="8" y="8"/>
                    <a:pt x="0" y="0"/>
                  </a:cubicBezTo>
                </a:path>
              </a:pathLst>
            </a:custGeom>
            <a:noFill/>
            <a:ln w="9525">
              <a:solidFill>
                <a:srgbClr val="CC00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58" name="矩形 1">
              <a:extLst>
                <a:ext uri="{FF2B5EF4-FFF2-40B4-BE49-F238E27FC236}">
                  <a16:creationId xmlns:a16="http://schemas.microsoft.com/office/drawing/2014/main" id="{2EFCAC60-9849-5440-BA72-8967FC445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513" y="2096619"/>
              <a:ext cx="4635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v</a:t>
              </a:r>
              <a:r>
                <a:rPr kumimoji="1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2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659" name="矩形 36">
              <a:extLst>
                <a:ext uri="{FF2B5EF4-FFF2-40B4-BE49-F238E27FC236}">
                  <a16:creationId xmlns:a16="http://schemas.microsoft.com/office/drawing/2014/main" id="{98843AD2-8FBA-2245-88D6-AF6F2EFB3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4073" y="2284119"/>
              <a:ext cx="4635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v</a:t>
              </a:r>
              <a:r>
                <a:rPr kumimoji="1" lang="en-US" altLang="zh-CN" sz="2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660" name="矩形 3">
              <a:extLst>
                <a:ext uri="{FF2B5EF4-FFF2-40B4-BE49-F238E27FC236}">
                  <a16:creationId xmlns:a16="http://schemas.microsoft.com/office/drawing/2014/main" id="{CF4C56D5-767F-3345-B1EB-D982633D0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308" y="1878190"/>
              <a:ext cx="4411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M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661" name="任意多边形 6">
              <a:extLst>
                <a:ext uri="{FF2B5EF4-FFF2-40B4-BE49-F238E27FC236}">
                  <a16:creationId xmlns:a16="http://schemas.microsoft.com/office/drawing/2014/main" id="{7A2E3114-79B7-7148-A8E4-A97644754339}"/>
                </a:ext>
              </a:extLst>
            </p:cNvPr>
            <p:cNvSpPr>
              <a:spLocks/>
            </p:cNvSpPr>
            <p:nvPr/>
          </p:nvSpPr>
          <p:spPr bwMode="auto">
            <a:xfrm rot="-8494340">
              <a:off x="6913289" y="1762979"/>
              <a:ext cx="580302" cy="1712421"/>
            </a:xfrm>
            <a:custGeom>
              <a:avLst/>
              <a:gdLst>
                <a:gd name="T0" fmla="*/ 8410 w 1436335"/>
                <a:gd name="T1" fmla="*/ 0 h 2838734"/>
                <a:gd name="T2" fmla="*/ 183 w 1436335"/>
                <a:gd name="T3" fmla="*/ 114467 h 2838734"/>
                <a:gd name="T4" fmla="*/ 15461 w 1436335"/>
                <a:gd name="T5" fmla="*/ 226753 h 28387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36335" h="2838734">
                  <a:moveTo>
                    <a:pt x="781242" y="0"/>
                  </a:moveTo>
                  <a:cubicBezTo>
                    <a:pt x="344514" y="479946"/>
                    <a:pt x="-92214" y="959893"/>
                    <a:pt x="16968" y="1433015"/>
                  </a:cubicBezTo>
                  <a:cubicBezTo>
                    <a:pt x="126150" y="1906137"/>
                    <a:pt x="781242" y="2372435"/>
                    <a:pt x="1436335" y="2838734"/>
                  </a:cubicBezTo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29">
                <a:extLst>
                  <a:ext uri="{FF2B5EF4-FFF2-40B4-BE49-F238E27FC236}">
                    <a16:creationId xmlns:a16="http://schemas.microsoft.com/office/drawing/2014/main" id="{349DB205-0F58-C64E-9DFE-C57FDCA0E0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363" y="1395606"/>
                <a:ext cx="5475042" cy="132343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船被水冲走</a:t>
                </a:r>
                <a:r>
                  <a:rPr lang="zh-CN" altLang="en-US" sz="2000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不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久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，船与水同速，船速为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绳绷紧瞬间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，对船作用沿绳方向的拉力，产生冲量使得船沿绳速度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(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径向速度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)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；横向方向无拉力，速度初始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值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Text Box 29">
                <a:extLst>
                  <a:ext uri="{FF2B5EF4-FFF2-40B4-BE49-F238E27FC236}">
                    <a16:creationId xmlns:a16="http://schemas.microsoft.com/office/drawing/2014/main" id="{349DB205-0F58-C64E-9DFE-C57FDCA0E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363" y="1395606"/>
                <a:ext cx="5475042" cy="1323439"/>
              </a:xfrm>
              <a:prstGeom prst="rect">
                <a:avLst/>
              </a:prstGeom>
              <a:blipFill>
                <a:blip r:embed="rId5"/>
                <a:stretch>
                  <a:fillRect l="-1114" t="-4608" r="-780" b="-645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9">
            <a:extLst>
              <a:ext uri="{FF2B5EF4-FFF2-40B4-BE49-F238E27FC236}">
                <a16:creationId xmlns:a16="http://schemas.microsoft.com/office/drawing/2014/main" id="{A80F9021-72FC-904C-A4AE-83E69CB71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718" y="2902084"/>
            <a:ext cx="1415772" cy="83099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径向速度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横向速度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69645" name="直接箭头连接符 50">
            <a:extLst>
              <a:ext uri="{FF2B5EF4-FFF2-40B4-BE49-F238E27FC236}">
                <a16:creationId xmlns:a16="http://schemas.microsoft.com/office/drawing/2014/main" id="{BE563B55-E6FF-1E40-858F-9A1097B40C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31058" y="4348041"/>
            <a:ext cx="636588" cy="0"/>
          </a:xfrm>
          <a:prstGeom prst="straightConnector1">
            <a:avLst/>
          </a:prstGeom>
          <a:noFill/>
          <a:ln w="762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47" name="灯片编号占位符 3">
            <a:extLst>
              <a:ext uri="{FF2B5EF4-FFF2-40B4-BE49-F238E27FC236}">
                <a16:creationId xmlns:a16="http://schemas.microsoft.com/office/drawing/2014/main" id="{E3990B6F-A25E-4D43-A90B-40BA5976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7F4220-080F-7E44-BE29-966FDD032C00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2A104-E773-724E-BF47-AD2B9D7EF57C}"/>
                  </a:ext>
                </a:extLst>
              </p:cNvPr>
              <p:cNvSpPr txBox="1"/>
              <p:nvPr/>
            </p:nvSpPr>
            <p:spPr>
              <a:xfrm>
                <a:off x="6952506" y="2926556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2A104-E773-724E-BF47-AD2B9D7EF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506" y="2926556"/>
                <a:ext cx="4437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2689DE-9823-9842-84C0-F25F4104CCCB}"/>
                  </a:ext>
                </a:extLst>
              </p:cNvPr>
              <p:cNvSpPr txBox="1"/>
              <p:nvPr/>
            </p:nvSpPr>
            <p:spPr>
              <a:xfrm>
                <a:off x="6746527" y="2536974"/>
                <a:ext cx="4142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2689DE-9823-9842-84C0-F25F4104C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527" y="2536974"/>
                <a:ext cx="4142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18989C-753E-5640-A23A-FFF986934E57}"/>
                  </a:ext>
                </a:extLst>
              </p:cNvPr>
              <p:cNvSpPr txBox="1"/>
              <p:nvPr/>
            </p:nvSpPr>
            <p:spPr>
              <a:xfrm>
                <a:off x="124787" y="2884230"/>
                <a:ext cx="2979085" cy="84811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18989C-753E-5640-A23A-FFF986934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" y="2884230"/>
                <a:ext cx="2979085" cy="848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763CA-7D27-8643-877A-CBBD078F757B}"/>
                  </a:ext>
                </a:extLst>
              </p:cNvPr>
              <p:cNvSpPr txBox="1"/>
              <p:nvPr/>
            </p:nvSpPr>
            <p:spPr>
              <a:xfrm>
                <a:off x="67734" y="3860710"/>
                <a:ext cx="3595471" cy="8561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0763CA-7D27-8643-877A-CBBD078F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3860710"/>
                <a:ext cx="3595471" cy="856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A51CC8-F37F-F646-90B2-36FC71727376}"/>
                  </a:ext>
                </a:extLst>
              </p:cNvPr>
              <p:cNvSpPr txBox="1"/>
              <p:nvPr/>
            </p:nvSpPr>
            <p:spPr>
              <a:xfrm>
                <a:off x="4771704" y="3951203"/>
                <a:ext cx="1963293" cy="85414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A51CC8-F37F-F646-90B2-36FC7172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04" y="3951203"/>
                <a:ext cx="1963293" cy="8541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81A40C-0F4D-FB48-9A8C-6BE5184B0B2E}"/>
                  </a:ext>
                </a:extLst>
              </p:cNvPr>
              <p:cNvSpPr/>
              <p:nvPr/>
            </p:nvSpPr>
            <p:spPr>
              <a:xfrm>
                <a:off x="149862" y="4729112"/>
                <a:ext cx="73867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num>
                        <m:den>
                          <m:func>
                            <m:funcPr>
                              <m:ctrlPr>
                                <a:rPr kumimoji="1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kumimoji="1" lang="en-US" altLang="zh-CN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81A40C-0F4D-FB48-9A8C-6BE5184B0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2" y="4729112"/>
                <a:ext cx="7386766" cy="922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7B6C39-FF80-FC4B-B6F6-AC706AB8BCA0}"/>
                  </a:ext>
                </a:extLst>
              </p:cNvPr>
              <p:cNvSpPr/>
              <p:nvPr/>
            </p:nvSpPr>
            <p:spPr>
              <a:xfrm>
                <a:off x="242239" y="5563917"/>
                <a:ext cx="8225329" cy="84978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kumimoji="1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⟹</m:t>
                      </m:r>
                      <m:r>
                        <a:rPr kumimoji="1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𝒓</m:t>
                      </m:r>
                      <m:r>
                        <a:rPr kumimoji="1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𝑪</m:t>
                          </m:r>
                        </m:e>
                      </m:acc>
                      <m:func>
                        <m:funcPr>
                          <m:ctrlPr>
                            <a:rPr kumimoji="1" lang="zh-CN" alt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𝐭𝐚𝐧</m:t>
                              </m:r>
                            </m:e>
                            <m:sup>
                              <m:r>
                                <a:rPr kumimoji="1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𝒌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kumimoji="1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num>
                            <m:den>
                              <m:r>
                                <a:rPr kumimoji="1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zh-CN" alt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𝑘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7B6C39-FF80-FC4B-B6F6-AC706AB8B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9" y="5563917"/>
                <a:ext cx="8225329" cy="8497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30EA8F9-5B1A-4FB7-B0AF-D3E7E9B4627A}"/>
              </a:ext>
            </a:extLst>
          </p:cNvPr>
          <p:cNvCxnSpPr/>
          <p:nvPr/>
        </p:nvCxnSpPr>
        <p:spPr bwMode="auto">
          <a:xfrm>
            <a:off x="7041153" y="2019347"/>
            <a:ext cx="955715" cy="851473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3" grpId="0" animBg="1"/>
      <p:bldP spid="33" grpId="0" animBg="1"/>
      <p:bldP spid="34" grpId="0" animBg="1"/>
      <p:bldP spid="4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36872703-970C-964E-9FD3-6787C2479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813"/>
            <a:ext cx="3057247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质点运动学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小结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E5725DAC-0372-B54F-98D8-CC0F45CD5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1149592"/>
                <a:ext cx="9144000" cy="47276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>
                <a:norm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参考系与坐标系，自由度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𝑠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运动学变量：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𝑟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,</m:t>
                    </m:r>
                    <m:r>
                      <a:rPr kumimoji="1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  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𝑟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,</m:t>
                    </m:r>
                    <m:r>
                      <a:rPr kumimoji="1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  </m:t>
                    </m:r>
                    <m:acc>
                      <m:accPr>
                        <m:chr m:val="̈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𝑟</m:t>
                            </m:r>
                          </m:e>
                        </m:acc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直角坐标系：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𝑖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𝑗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  <a:sym typeface="Wingdings 2" pitchFamily="2" charset="2"/>
                              </a:rPr>
                              <m:t>𝑘</m:t>
                            </m:r>
                          </m:e>
                        </m:acc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=0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平面极坐标系：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∥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𝑟</m:t>
                        </m:r>
                      </m:e>
                    </m:acc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，径向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横向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自然坐标系：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𝑖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  <a:sym typeface="Wingdings 2" pitchFamily="2" charset="2"/>
                      </a:rPr>
                      <m:t>∥</m:t>
                    </m:r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  <a:sym typeface="Wingdings 2" pitchFamily="2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，切向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法向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/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从法向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  <a:sym typeface="Wingdings 2" pitchFamily="2" charset="2"/>
                  </a:rPr>
                  <a:t>平动参考系变换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25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  <a:sym typeface="Wingdings 2" pitchFamily="2" charset="2"/>
                </a:endParaRPr>
              </a:p>
            </p:txBody>
          </p:sp>
        </mc:Choice>
        <mc:Fallback xmlns="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E5725DAC-0372-B54F-98D8-CC0F45CD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" y="1149592"/>
                <a:ext cx="9144000" cy="4727679"/>
              </a:xfrm>
              <a:prstGeom prst="rect">
                <a:avLst/>
              </a:prstGeom>
              <a:blipFill>
                <a:blip r:embed="rId2"/>
                <a:stretch>
                  <a:fillRect l="-867" t="-3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5185818-A054-B145-B858-5DE6CAB5922B}"/>
              </a:ext>
            </a:extLst>
          </p:cNvPr>
          <p:cNvSpPr/>
          <p:nvPr/>
        </p:nvSpPr>
        <p:spPr bwMode="auto">
          <a:xfrm>
            <a:off x="4788024" y="3086527"/>
            <a:ext cx="432048" cy="43204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60D4CE-64CF-A040-A9BA-0E0C3C004082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4048" y="2439967"/>
            <a:ext cx="2088232" cy="862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0AAA0895-83DC-9843-8377-CA224BAF2F3E}"/>
              </a:ext>
            </a:extLst>
          </p:cNvPr>
          <p:cNvSpPr/>
          <p:nvPr/>
        </p:nvSpPr>
        <p:spPr bwMode="auto">
          <a:xfrm>
            <a:off x="5293638" y="1695767"/>
            <a:ext cx="2289122" cy="2115879"/>
          </a:xfrm>
          <a:custGeom>
            <a:avLst/>
            <a:gdLst>
              <a:gd name="connsiteX0" fmla="*/ 2179675 w 2289122"/>
              <a:gd name="connsiteY0" fmla="*/ 2115879 h 2115879"/>
              <a:gd name="connsiteX1" fmla="*/ 2041452 w 2289122"/>
              <a:gd name="connsiteY1" fmla="*/ 903767 h 2115879"/>
              <a:gd name="connsiteX2" fmla="*/ 0 w 2289122"/>
              <a:gd name="connsiteY2" fmla="*/ 0 h 211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9122" h="2115879">
                <a:moveTo>
                  <a:pt x="2179675" y="2115879"/>
                </a:moveTo>
                <a:cubicBezTo>
                  <a:pt x="2292203" y="1686146"/>
                  <a:pt x="2404731" y="1256413"/>
                  <a:pt x="2041452" y="903767"/>
                </a:cubicBezTo>
                <a:cubicBezTo>
                  <a:pt x="1678173" y="551120"/>
                  <a:pt x="839086" y="275560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B07EDF-E7F8-D64A-B14C-0D6FA25034F9}"/>
              </a:ext>
            </a:extLst>
          </p:cNvPr>
          <p:cNvGrpSpPr/>
          <p:nvPr/>
        </p:nvGrpSpPr>
        <p:grpSpPr>
          <a:xfrm>
            <a:off x="4680112" y="2440590"/>
            <a:ext cx="2651601" cy="1059739"/>
            <a:chOff x="4680112" y="2440590"/>
            <a:chExt cx="2651601" cy="1059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0D880B-ED25-2D42-B796-8032AB0D47E6}"/>
                    </a:ext>
                  </a:extLst>
                </p:cNvPr>
                <p:cNvSpPr txBox="1"/>
                <p:nvPr/>
              </p:nvSpPr>
              <p:spPr>
                <a:xfrm>
                  <a:off x="4680112" y="3038664"/>
                  <a:ext cx="4318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𝑜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0D880B-ED25-2D42-B796-8032AB0D4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0112" y="3038664"/>
                  <a:ext cx="43184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DEF67B7-8C41-FA42-ACBA-09CAE1A85191}"/>
                    </a:ext>
                  </a:extLst>
                </p:cNvPr>
                <p:cNvSpPr txBox="1"/>
                <p:nvPr/>
              </p:nvSpPr>
              <p:spPr>
                <a:xfrm>
                  <a:off x="6871523" y="2440590"/>
                  <a:ext cx="4601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DEF67B7-8C41-FA42-ACBA-09CAE1A85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523" y="2440590"/>
                  <a:ext cx="46019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DB4905-83D3-2E43-9E22-AECF31A6EDE7}"/>
                  </a:ext>
                </a:extLst>
              </p:cNvPr>
              <p:cNvSpPr txBox="1"/>
              <p:nvPr/>
            </p:nvSpPr>
            <p:spPr>
              <a:xfrm>
                <a:off x="5754534" y="2409595"/>
                <a:ext cx="4142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DB4905-83D3-2E43-9E22-AECF31A6E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534" y="2409595"/>
                <a:ext cx="414216" cy="461665"/>
              </a:xfrm>
              <a:prstGeom prst="rect">
                <a:avLst/>
              </a:prstGeom>
              <a:blipFill>
                <a:blip r:embed="rId5"/>
                <a:stretch>
                  <a:fillRect t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58F4D57-595A-5B4B-8DD7-54E3DEEA363E}"/>
              </a:ext>
            </a:extLst>
          </p:cNvPr>
          <p:cNvGrpSpPr/>
          <p:nvPr/>
        </p:nvGrpSpPr>
        <p:grpSpPr>
          <a:xfrm>
            <a:off x="4627244" y="581178"/>
            <a:ext cx="2902564" cy="3226666"/>
            <a:chOff x="4627244" y="581178"/>
            <a:chExt cx="2902564" cy="322666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509195-B1D9-0646-93A4-02C8BCDBA2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23652" y="3302551"/>
              <a:ext cx="24804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98ADF40-47A8-F74F-AF6B-4122A1A8638D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3763848" y="2062351"/>
              <a:ext cx="24804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9C509F-21B3-FE45-835E-5F7E93F8A2DB}"/>
                    </a:ext>
                  </a:extLst>
                </p:cNvPr>
                <p:cNvSpPr txBox="1"/>
                <p:nvPr/>
              </p:nvSpPr>
              <p:spPr>
                <a:xfrm>
                  <a:off x="7095394" y="3346179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C9C509F-21B3-FE45-835E-5F7E93F8A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5394" y="3346179"/>
                  <a:ext cx="434414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1A7C095-E992-494B-8DB9-12C0560A51E9}"/>
                    </a:ext>
                  </a:extLst>
                </p:cNvPr>
                <p:cNvSpPr txBox="1"/>
                <p:nvPr/>
              </p:nvSpPr>
              <p:spPr>
                <a:xfrm>
                  <a:off x="4627244" y="581178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1A7C095-E992-494B-8DB9-12C0560A5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244" y="581178"/>
                  <a:ext cx="43441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AC3FEDF4-DF16-5142-A4A9-68ABE302CD31}"/>
              </a:ext>
            </a:extLst>
          </p:cNvPr>
          <p:cNvSpPr>
            <a:spLocks noChangeAspect="1"/>
          </p:cNvSpPr>
          <p:nvPr/>
        </p:nvSpPr>
        <p:spPr bwMode="auto">
          <a:xfrm>
            <a:off x="4473850" y="2753459"/>
            <a:ext cx="1080000" cy="1080000"/>
          </a:xfrm>
          <a:prstGeom prst="arc">
            <a:avLst>
              <a:gd name="adj1" fmla="val 20333382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D068EB-27D8-AC41-ACE2-D07DDA7937C4}"/>
                  </a:ext>
                </a:extLst>
              </p:cNvPr>
              <p:cNvSpPr txBox="1"/>
              <p:nvPr/>
            </p:nvSpPr>
            <p:spPr>
              <a:xfrm>
                <a:off x="5596085" y="2901632"/>
                <a:ext cx="443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D068EB-27D8-AC41-ACE2-D07DDA79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85" y="2901632"/>
                <a:ext cx="44377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B3F14EC-EBC9-E640-8826-C8C6128D5112}"/>
              </a:ext>
            </a:extLst>
          </p:cNvPr>
          <p:cNvGrpSpPr/>
          <p:nvPr/>
        </p:nvGrpSpPr>
        <p:grpSpPr>
          <a:xfrm>
            <a:off x="7107806" y="1798434"/>
            <a:ext cx="1264890" cy="641665"/>
            <a:chOff x="7107806" y="1798434"/>
            <a:chExt cx="1264890" cy="64166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D70B50-5259-4845-9425-CFC30F21295F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flipV="1">
              <a:off x="7107806" y="2080099"/>
              <a:ext cx="871522" cy="36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D71E88-35E1-6542-B5EC-265357205EDF}"/>
                    </a:ext>
                  </a:extLst>
                </p:cNvPr>
                <p:cNvSpPr txBox="1"/>
                <p:nvPr/>
              </p:nvSpPr>
              <p:spPr>
                <a:xfrm>
                  <a:off x="8011828" y="1798434"/>
                  <a:ext cx="360868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D71E88-35E1-6542-B5EC-265357205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1828" y="1798434"/>
                  <a:ext cx="360868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448" t="-216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B5033B-6DE5-6F46-95F0-471472EEF3E5}"/>
              </a:ext>
            </a:extLst>
          </p:cNvPr>
          <p:cNvGrpSpPr/>
          <p:nvPr/>
        </p:nvGrpSpPr>
        <p:grpSpPr>
          <a:xfrm>
            <a:off x="6438199" y="1149593"/>
            <a:ext cx="693435" cy="1285905"/>
            <a:chOff x="6438199" y="1149593"/>
            <a:chExt cx="693435" cy="128590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B8678E-D4CB-E042-985F-5C0C8F9930E2}"/>
                </a:ext>
              </a:extLst>
            </p:cNvPr>
            <p:cNvCxnSpPr>
              <a:cxnSpLocks noChangeAspect="1"/>
            </p:cNvCxnSpPr>
            <p:nvPr/>
          </p:nvCxnSpPr>
          <p:spPr bwMode="auto">
            <a:xfrm rot="16200000" flipV="1">
              <a:off x="6515873" y="1819737"/>
              <a:ext cx="871522" cy="36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02F334-1EAE-5748-BFED-C475F176E964}"/>
                    </a:ext>
                  </a:extLst>
                </p:cNvPr>
                <p:cNvSpPr txBox="1"/>
                <p:nvPr/>
              </p:nvSpPr>
              <p:spPr>
                <a:xfrm>
                  <a:off x="6438199" y="1149593"/>
                  <a:ext cx="37523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02F334-1EAE-5748-BFED-C475F176E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199" y="1149593"/>
                  <a:ext cx="375231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18919" b="-81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4FED1B-5DAE-0C4E-B101-897D2E9BC12C}"/>
              </a:ext>
            </a:extLst>
          </p:cNvPr>
          <p:cNvGrpSpPr/>
          <p:nvPr/>
        </p:nvGrpSpPr>
        <p:grpSpPr>
          <a:xfrm>
            <a:off x="6055938" y="1546557"/>
            <a:ext cx="1073830" cy="876705"/>
            <a:chOff x="6055938" y="1546557"/>
            <a:chExt cx="1073830" cy="87670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80BFEE-5E75-7643-B962-4F2B7C1C174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50427" y="1930873"/>
              <a:ext cx="779341" cy="49238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3F6B20D-9529-5443-B190-8850FA272473}"/>
                    </a:ext>
                  </a:extLst>
                </p:cNvPr>
                <p:cNvSpPr txBox="1"/>
                <p:nvPr/>
              </p:nvSpPr>
              <p:spPr>
                <a:xfrm>
                  <a:off x="6055938" y="1546557"/>
                  <a:ext cx="3608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3F6B20D-9529-5443-B190-8850FA272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938" y="1546557"/>
                  <a:ext cx="360868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3448" t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E7D9C1-C04B-A549-BA38-06C2F562D947}"/>
              </a:ext>
            </a:extLst>
          </p:cNvPr>
          <p:cNvGrpSpPr/>
          <p:nvPr/>
        </p:nvGrpSpPr>
        <p:grpSpPr>
          <a:xfrm>
            <a:off x="6638855" y="2430159"/>
            <a:ext cx="519307" cy="832990"/>
            <a:chOff x="6638855" y="2430159"/>
            <a:chExt cx="519307" cy="83299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E98FFC-B1CD-4E45-B19B-436A9796ABCD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6495379" y="2573635"/>
              <a:ext cx="779341" cy="49238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880C31-5540-E542-854D-38D06D47BC2A}"/>
                    </a:ext>
                  </a:extLst>
                </p:cNvPr>
                <p:cNvSpPr txBox="1"/>
                <p:nvPr/>
              </p:nvSpPr>
              <p:spPr>
                <a:xfrm>
                  <a:off x="6782931" y="2801484"/>
                  <a:ext cx="3752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kumimoji="1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0880C31-5540-E542-854D-38D06D47B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931" y="2801484"/>
                  <a:ext cx="375231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1891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46A305-B6B0-F74C-9D1C-91DD24D4B997}"/>
                  </a:ext>
                </a:extLst>
              </p:cNvPr>
              <p:cNvSpPr/>
              <p:nvPr/>
            </p:nvSpPr>
            <p:spPr>
              <a:xfrm>
                <a:off x="112644" y="3122289"/>
                <a:ext cx="4216411" cy="957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𝑟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</m:t>
                      </m:r>
                      <m:r>
                        <a:rPr kumimoji="1" lang="zh-CN" alt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𝑟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</m:t>
                      </m:r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46A305-B6B0-F74C-9D1C-91DD24D4B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4" y="3122289"/>
                <a:ext cx="4216411" cy="957955"/>
              </a:xfrm>
              <a:prstGeom prst="rect">
                <a:avLst/>
              </a:prstGeom>
              <a:blipFill>
                <a:blip r:embed="rId13"/>
                <a:stretch>
                  <a:fillRect t="-394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33C6D2-C012-3549-90B6-E237411D11C8}"/>
                  </a:ext>
                </a:extLst>
              </p:cNvPr>
              <p:cNvSpPr txBox="1"/>
              <p:nvPr/>
            </p:nvSpPr>
            <p:spPr>
              <a:xfrm>
                <a:off x="7138016" y="804207"/>
                <a:ext cx="1286057" cy="928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33C6D2-C012-3549-90B6-E237411D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016" y="804207"/>
                <a:ext cx="1286057" cy="928331"/>
              </a:xfrm>
              <a:prstGeom prst="rect">
                <a:avLst/>
              </a:prstGeom>
              <a:blipFill>
                <a:blip r:embed="rId14"/>
                <a:stretch>
                  <a:fillRect t="-5405" b="-5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5016230-D9D2-DD45-9D4B-53A1E3F18F9E}"/>
                  </a:ext>
                </a:extLst>
              </p:cNvPr>
              <p:cNvSpPr txBox="1"/>
              <p:nvPr/>
            </p:nvSpPr>
            <p:spPr>
              <a:xfrm>
                <a:off x="7817153" y="3302551"/>
                <a:ext cx="1093248" cy="7880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5016230-D9D2-DD45-9D4B-53A1E3F18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153" y="3302551"/>
                <a:ext cx="1093248" cy="7880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237694C-71F2-0145-830B-5E75190B21CA}"/>
                  </a:ext>
                </a:extLst>
              </p:cNvPr>
              <p:cNvSpPr/>
              <p:nvPr/>
            </p:nvSpPr>
            <p:spPr>
              <a:xfrm>
                <a:off x="3324029" y="4388680"/>
                <a:ext cx="3503203" cy="896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237694C-71F2-0145-830B-5E75190B2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029" y="4388680"/>
                <a:ext cx="3503203" cy="8960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350CF3-982A-2547-ADA1-02FB1599A86B}"/>
                  </a:ext>
                </a:extLst>
              </p:cNvPr>
              <p:cNvSpPr/>
              <p:nvPr/>
            </p:nvSpPr>
            <p:spPr>
              <a:xfrm>
                <a:off x="1521606" y="5629886"/>
                <a:ext cx="6102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𝑣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𝑎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  <a:sym typeface="Wingdings 2" pitchFamily="2" charset="2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  <a:sym typeface="Wingdings 2" pitchFamily="2" charset="2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  <a:sym typeface="Wingdings 2" pitchFamily="2" charset="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350CF3-982A-2547-ADA1-02FB1599A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06" y="5629886"/>
                <a:ext cx="6102375" cy="461665"/>
              </a:xfrm>
              <a:prstGeom prst="rect">
                <a:avLst/>
              </a:prstGeom>
              <a:blipFill>
                <a:blip r:embed="rId17"/>
                <a:stretch>
                  <a:fillRect t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9B1D50-87CE-4911-ABE9-67157347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AC41C-04D6-504B-BE1A-FBC69733C12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3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8" grpId="0" animBg="1"/>
      <p:bldP spid="14" grpId="0" animBg="1"/>
      <p:bldP spid="25" grpId="0"/>
      <p:bldP spid="19" grpId="0" animBg="1"/>
      <p:bldP spid="36" grpId="0"/>
      <p:bldP spid="51" grpId="0" animBg="1"/>
      <p:bldP spid="51" grpId="1" animBg="1"/>
      <p:bldP spid="53" grpId="0" animBg="1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5" descr="作业">
            <a:extLst>
              <a:ext uri="{FF2B5EF4-FFF2-40B4-BE49-F238E27FC236}">
                <a16:creationId xmlns:a16="http://schemas.microsoft.com/office/drawing/2014/main" id="{9DD2C4D5-06CB-4141-8B2A-02455DE9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AutoShape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18FAAA5-EBB0-EE40-AAE9-D5BBCD798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477000"/>
            <a:ext cx="433388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95A023-10F5-1743-81D0-A6CCEED0E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2013" y="6477000"/>
            <a:ext cx="433387" cy="38100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3" name="Text Box 18">
            <a:extLst>
              <a:ext uri="{FF2B5EF4-FFF2-40B4-BE49-F238E27FC236}">
                <a16:creationId xmlns:a16="http://schemas.microsoft.com/office/drawing/2014/main" id="{B41C6C34-7711-D048-8B93-F0733A44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1017053"/>
            <a:ext cx="8280920" cy="1995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作业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1.10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1.11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，</a:t>
            </a:r>
            <a:r>
              <a:rPr kumimoji="1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1.15</a:t>
            </a:r>
            <a:endParaRPr kumimoji="1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704" name="Text Box 19">
            <a:extLst>
              <a:ext uri="{FF2B5EF4-FFF2-40B4-BE49-F238E27FC236}">
                <a16:creationId xmlns:a16="http://schemas.microsoft.com/office/drawing/2014/main" id="{BF4F3B78-D6F5-294F-A819-62248F14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29705" name="灯片编号占位符 3">
            <a:extLst>
              <a:ext uri="{FF2B5EF4-FFF2-40B4-BE49-F238E27FC236}">
                <a16:creationId xmlns:a16="http://schemas.microsoft.com/office/drawing/2014/main" id="{4F8226FC-AF2E-DE46-A803-C907DCB3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D3A87-5382-1A4E-BFD3-59208DCBAED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/>
              <p:nvPr/>
            </p:nvSpPr>
            <p:spPr>
              <a:xfrm>
                <a:off x="107504" y="178314"/>
                <a:ext cx="8928992" cy="500823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1.13 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飞机从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处向东飞行到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B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处，然后向西返回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处。飞机相对于空气速度为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，空气相对于大地速度为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. 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AB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距离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，飞机相对于空气的速率不变。求两种情况下的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𝐴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𝐵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的飞行时间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：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）空气速度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向东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）空气速度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向南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1.14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飞机在静止空气中速率为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100 </m:t>
                    </m:r>
                    <m:f>
                      <m:fPr>
                        <m:type m:val="lin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km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.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如果飞机沿边长为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6 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km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的正方形飞行，风速为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28</m:t>
                    </m:r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  <m:f>
                      <m:fPr>
                        <m:type m:val="lin"/>
                        <m:ctrl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km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，方向与正方形的两条边平行。求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飞机绕正方形飞行一周耗费的时间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。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 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8314"/>
                <a:ext cx="8928992" cy="5008230"/>
              </a:xfrm>
              <a:prstGeom prst="rect">
                <a:avLst/>
              </a:prstGeom>
              <a:blipFill>
                <a:blip r:embed="rId2"/>
                <a:stretch>
                  <a:fillRect l="-1093" b="-6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CA10A4-6840-4B31-BDF9-FDF52BD7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04DFC4-4462-674C-A086-19A9B3CE99DB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2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/>
              <p:nvPr/>
            </p:nvSpPr>
            <p:spPr>
              <a:xfrm>
                <a:off x="107504" y="10755"/>
                <a:ext cx="8928992" cy="334623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练习答案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1.13 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飞机从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处向东飞行到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B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处，然后向西返回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处。飞机相对于空气速度为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，空气相对于大地速度为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. 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AB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距离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𝑙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，飞机相对于空气的速率不变。求两种情况下的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𝐴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𝐵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𝐴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的飞行时间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：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）空气速度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向东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（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2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）空气速度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向南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解答：  飞机相对地面速度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，方向向东或向西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55"/>
                <a:ext cx="8928992" cy="3346237"/>
              </a:xfrm>
              <a:prstGeom prst="rect">
                <a:avLst/>
              </a:prstGeom>
              <a:blipFill>
                <a:blip r:embed="rId2"/>
                <a:stretch>
                  <a:fillRect l="-1093" b="-2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0CE95CED-3E8F-4E9D-94F0-424438D3BBD2}"/>
              </a:ext>
            </a:extLst>
          </p:cNvPr>
          <p:cNvGrpSpPr/>
          <p:nvPr/>
        </p:nvGrpSpPr>
        <p:grpSpPr>
          <a:xfrm>
            <a:off x="1247384" y="3409021"/>
            <a:ext cx="2195499" cy="876322"/>
            <a:chOff x="1259632" y="3757275"/>
            <a:chExt cx="2195499" cy="876322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3EB87C4D-9A4C-4746-B96D-C92E603CBC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59632" y="4072327"/>
              <a:ext cx="14401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A486380-A9AD-41CE-8247-7F9C5DE877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59632" y="4398986"/>
              <a:ext cx="864096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ED3C365-8613-41DD-864A-0B692F9AE80B}"/>
                    </a:ext>
                  </a:extLst>
                </p:cNvPr>
                <p:cNvSpPr/>
                <p:nvPr/>
              </p:nvSpPr>
              <p:spPr>
                <a:xfrm>
                  <a:off x="2915816" y="3757275"/>
                  <a:ext cx="5393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8ED3C365-8613-41DD-864A-0B692F9AE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816" y="3757275"/>
                  <a:ext cx="539315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18421" r="-280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B30D071-30D8-4E82-81A0-D396093BF789}"/>
                    </a:ext>
                  </a:extLst>
                </p:cNvPr>
                <p:cNvSpPr/>
                <p:nvPr/>
              </p:nvSpPr>
              <p:spPr>
                <a:xfrm>
                  <a:off x="2160477" y="4171932"/>
                  <a:ext cx="567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AB30D071-30D8-4E82-81A0-D396093BF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477" y="4171932"/>
                  <a:ext cx="56791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8421" r="-26596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8EA5EA-91F2-43CD-A234-9B2F51EA5D5D}"/>
              </a:ext>
            </a:extLst>
          </p:cNvPr>
          <p:cNvGrpSpPr/>
          <p:nvPr/>
        </p:nvGrpSpPr>
        <p:grpSpPr>
          <a:xfrm>
            <a:off x="5491639" y="3353574"/>
            <a:ext cx="1872446" cy="1438104"/>
            <a:chOff x="5312990" y="3861863"/>
            <a:chExt cx="1872446" cy="1438104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FCE5741-67AA-4978-9CCE-3205F649E2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36096" y="4779789"/>
              <a:ext cx="1182743" cy="1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A2CFADB-54C7-44D3-895A-3609F682E649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6186791" y="4384638"/>
              <a:ext cx="864096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DC8692-53C5-4E50-92CF-09054804498E}"/>
                    </a:ext>
                  </a:extLst>
                </p:cNvPr>
                <p:cNvSpPr/>
                <p:nvPr/>
              </p:nvSpPr>
              <p:spPr>
                <a:xfrm>
                  <a:off x="6617525" y="4219561"/>
                  <a:ext cx="567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ADC8692-53C5-4E50-92CF-090548044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525" y="4219561"/>
                  <a:ext cx="567911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8421" r="-26882"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F0E614C-3E29-4ECB-9192-8B18299AB6D7}"/>
                </a:ext>
              </a:extLst>
            </p:cNvPr>
            <p:cNvCxnSpPr>
              <a:cxnSpLocks/>
            </p:cNvCxnSpPr>
            <p:nvPr/>
          </p:nvCxnSpPr>
          <p:spPr bwMode="auto">
            <a:xfrm rot="-2040000">
              <a:off x="5312990" y="4366191"/>
              <a:ext cx="14401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A292B2-FDC0-4E4F-BAC5-3EF83E128269}"/>
                    </a:ext>
                  </a:extLst>
                </p:cNvPr>
                <p:cNvSpPr/>
                <p:nvPr/>
              </p:nvSpPr>
              <p:spPr>
                <a:xfrm>
                  <a:off x="5593842" y="3861863"/>
                  <a:ext cx="5393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A292B2-FDC0-4E4F-BAC5-3EF83E12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842" y="3861863"/>
                  <a:ext cx="539315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18421" r="-284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7758877-0F07-49D5-A858-060E35102B6D}"/>
                    </a:ext>
                  </a:extLst>
                </p:cNvPr>
                <p:cNvSpPr/>
                <p:nvPr/>
              </p:nvSpPr>
              <p:spPr>
                <a:xfrm>
                  <a:off x="5757809" y="4838302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7758877-0F07-49D5-A858-060E35102B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809" y="4838302"/>
                  <a:ext cx="43736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8421" r="-34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91BCE1-D4A5-484D-ABC8-8E7E55646B55}"/>
                  </a:ext>
                </a:extLst>
              </p:cNvPr>
              <p:cNvSpPr/>
              <p:nvPr/>
            </p:nvSpPr>
            <p:spPr>
              <a:xfrm>
                <a:off x="1177788" y="4797944"/>
                <a:ext cx="1777153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0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1,2</m:t>
                          </m:r>
                        </m:sub>
                      </m:sSub>
                      <m:r>
                        <a:rPr kumimoji="0" lang="en-US" altLang="zh-CN" sz="20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20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±</m:t>
                      </m:r>
                      <m:sSub>
                        <m:sSubPr>
                          <m:ctrlP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20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US" altLang="zh-CN" sz="2000" kern="0" dirty="0">
                  <a:solidFill>
                    <a:srgbClr val="FF0000"/>
                  </a:solidFill>
                  <a:latin typeface="Times" pitchFamily="2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91BCE1-D4A5-484D-ABC8-8E7E55646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788" y="4797944"/>
                <a:ext cx="1777153" cy="413511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A57129-D066-44E0-9E7F-8C74CD73CB1A}"/>
                  </a:ext>
                </a:extLst>
              </p:cNvPr>
              <p:cNvSpPr/>
              <p:nvPr/>
            </p:nvSpPr>
            <p:spPr>
              <a:xfrm>
                <a:off x="5232643" y="4617007"/>
                <a:ext cx="1844992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𝑣</m:t>
                      </m:r>
                      <m:r>
                        <a:rPr kumimoji="0" lang="en-US" altLang="zh-CN" sz="20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′2</m:t>
                              </m:r>
                            </m:sup>
                          </m:sSup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0" lang="en-US" altLang="zh-CN" sz="2000" kern="0" dirty="0">
                  <a:solidFill>
                    <a:srgbClr val="FF0000"/>
                  </a:solidFill>
                  <a:latin typeface="Times" pitchFamily="2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A57129-D066-44E0-9E7F-8C74CD73C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43" y="4617007"/>
                <a:ext cx="1844992" cy="718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98C64F8-0430-4B0D-AC63-25DEC182F9B3}"/>
                  </a:ext>
                </a:extLst>
              </p:cNvPr>
              <p:cNvSpPr/>
              <p:nvPr/>
            </p:nvSpPr>
            <p:spPr>
              <a:xfrm>
                <a:off x="1227649" y="5538432"/>
                <a:ext cx="1612813" cy="764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  <m:r>
                        <a:rPr kumimoji="0" lang="en-US" altLang="zh-CN" sz="20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  <m:sSup>
                            <m:sSupPr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′2</m:t>
                              </m:r>
                            </m:sup>
                          </m:sSup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US" altLang="zh-CN" sz="2000" kern="0" dirty="0">
                  <a:solidFill>
                    <a:srgbClr val="FF0000"/>
                  </a:solidFill>
                  <a:latin typeface="Times" pitchFamily="2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98C64F8-0430-4B0D-AC63-25DEC182F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49" y="5538432"/>
                <a:ext cx="1612813" cy="7641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C92ED1F-C8C9-4761-9DC9-130957B78F1B}"/>
                  </a:ext>
                </a:extLst>
              </p:cNvPr>
              <p:cNvSpPr/>
              <p:nvPr/>
            </p:nvSpPr>
            <p:spPr>
              <a:xfrm>
                <a:off x="5232643" y="5432952"/>
                <a:ext cx="1805301" cy="1059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𝑡</m:t>
                      </m:r>
                      <m:r>
                        <a:rPr kumimoji="0" lang="en-US" altLang="zh-CN" sz="20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  <m:r>
                            <a:rPr kumimoji="0" lang="en-US" altLang="zh-CN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𝑙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′2</m:t>
                                  </m:r>
                                </m:sup>
                              </m:sSup>
                              <m:r>
                                <a:rPr kumimoji="0" lang="en-US" altLang="zh-CN" sz="2000" b="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kumimoji="0" lang="en-US" altLang="zh-CN" sz="2000" b="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kumimoji="0" lang="en-US" altLang="zh-CN" sz="2000" kern="0" dirty="0">
                  <a:solidFill>
                    <a:srgbClr val="FF0000"/>
                  </a:solidFill>
                  <a:latin typeface="Times" pitchFamily="2" charset="0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C92ED1F-C8C9-4761-9DC9-130957B78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643" y="5432952"/>
                <a:ext cx="1805301" cy="10594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C91EED-96F6-485D-8865-92BFFFBA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04DFC4-4462-674C-A086-19A9B3CE99DB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93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/>
              <p:nvPr/>
            </p:nvSpPr>
            <p:spPr>
              <a:xfrm>
                <a:off x="107504" y="178314"/>
                <a:ext cx="8928992" cy="223824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练习答案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1.14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飞机在静止空气中速率为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100 </m:t>
                    </m:r>
                    <m:f>
                      <m:fPr>
                        <m:type m:val="lin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km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</m:den>
                    </m:f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.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如果飞机沿边长为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6 </m:t>
                    </m:r>
                    <m:r>
                      <m:rPr>
                        <m:sty m:val="p"/>
                      </m:rPr>
                      <a:rPr kumimoji="0" lang="en-US" altLang="zh-CN" sz="24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km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的正方形飞行，风速为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28</m:t>
                    </m:r>
                    <m:r>
                      <a:rPr kumimoji="0" lang="en-US" altLang="zh-CN" sz="24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 </m:t>
                    </m:r>
                    <m:f>
                      <m:fPr>
                        <m:type m:val="lin"/>
                        <m:ctrlPr>
                          <a:rPr kumimoji="0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km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0" lang="en-US" altLang="zh-CN" sz="2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</m:den>
                    </m:f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，方向与正方形的两条边平行。求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飞机绕正方形飞行一周耗费的时间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。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SimHei" panose="02010609060101010101" pitchFamily="49" charset="-122"/>
                    <a:cs typeface="+mn-cs"/>
                  </a:rPr>
                  <a:t> 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B44A2348-6CAD-40D6-9F38-730E1C9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78314"/>
                <a:ext cx="8928992" cy="2238241"/>
              </a:xfrm>
              <a:prstGeom prst="rect">
                <a:avLst/>
              </a:prstGeom>
              <a:blipFill>
                <a:blip r:embed="rId2"/>
                <a:stretch>
                  <a:fillRect l="-1093" b="-14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711F612-EB47-4217-86CE-E4D27F6A7733}"/>
              </a:ext>
            </a:extLst>
          </p:cNvPr>
          <p:cNvCxnSpPr/>
          <p:nvPr/>
        </p:nvCxnSpPr>
        <p:spPr bwMode="auto">
          <a:xfrm>
            <a:off x="2610860" y="3805873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037B7F0-8A81-4420-8D40-E1B28C6CC9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577809" y="5822097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39A449B-F6B1-428B-8100-7A1D7825163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1602749" y="4813985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FCD4E22-D446-40A9-9045-12105B050B6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18972" y="4813985"/>
            <a:ext cx="18722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9D651B1-E0D1-4905-BA19-4BC67B34303B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3116230" y="4773365"/>
            <a:ext cx="864096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09C40-C5EF-43A3-A80B-E18558F7F14E}"/>
                  </a:ext>
                </a:extLst>
              </p:cNvPr>
              <p:cNvSpPr/>
              <p:nvPr/>
            </p:nvSpPr>
            <p:spPr>
              <a:xfrm>
                <a:off x="3546964" y="4608288"/>
                <a:ext cx="567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509C40-C5EF-43A3-A80B-E18558F7F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964" y="4608288"/>
                <a:ext cx="567911" cy="461665"/>
              </a:xfrm>
              <a:prstGeom prst="rect">
                <a:avLst/>
              </a:prstGeom>
              <a:blipFill>
                <a:blip r:embed="rId3"/>
                <a:stretch>
                  <a:fillRect t="-18421" r="-26882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7906C61-E2A8-4E59-9801-0D34A99C656F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242708" y="4907124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FDA9FAB-9EE2-432D-8632-02B83314C20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242708" y="5195156"/>
            <a:ext cx="864096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387EFD-9AC1-44E8-857D-0690D9E77655}"/>
              </a:ext>
            </a:extLst>
          </p:cNvPr>
          <p:cNvGrpSpPr/>
          <p:nvPr/>
        </p:nvGrpSpPr>
        <p:grpSpPr>
          <a:xfrm>
            <a:off x="2683097" y="2538506"/>
            <a:ext cx="1872446" cy="999646"/>
            <a:chOff x="6429627" y="2399606"/>
            <a:chExt cx="1872446" cy="999646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7E8B5D1-2977-45C1-80DF-970AEB42F0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52733" y="3317532"/>
              <a:ext cx="1182743" cy="1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42DDCEE-517D-4302-A382-B5F723858B85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7303428" y="2922381"/>
              <a:ext cx="864096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22FF45F-9AD3-4A8D-8B51-6DFB09DA52CB}"/>
                    </a:ext>
                  </a:extLst>
                </p:cNvPr>
                <p:cNvSpPr/>
                <p:nvPr/>
              </p:nvSpPr>
              <p:spPr>
                <a:xfrm>
                  <a:off x="7734162" y="2757304"/>
                  <a:ext cx="56791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22FF45F-9AD3-4A8D-8B51-6DFB09DA52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62" y="2757304"/>
                  <a:ext cx="567911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8421" r="-27957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0A4D547-009F-456D-BD72-CF0E61FF23B0}"/>
                </a:ext>
              </a:extLst>
            </p:cNvPr>
            <p:cNvCxnSpPr>
              <a:cxnSpLocks/>
            </p:cNvCxnSpPr>
            <p:nvPr/>
          </p:nvCxnSpPr>
          <p:spPr bwMode="auto">
            <a:xfrm rot="-2040000">
              <a:off x="6429627" y="2903934"/>
              <a:ext cx="14401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8ADE15F-ECD2-43FA-A58E-879146A1F9A3}"/>
                    </a:ext>
                  </a:extLst>
                </p:cNvPr>
                <p:cNvSpPr/>
                <p:nvPr/>
              </p:nvSpPr>
              <p:spPr>
                <a:xfrm>
                  <a:off x="6710479" y="2399606"/>
                  <a:ext cx="5393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  <a:cs typeface="+mn-cs"/>
                                  </a:rPr>
                                  <m:t>𝑣</m:t>
                                </m:r>
                              </m:e>
                            </m:acc>
                          </m:e>
                          <m:sup>
                            <m:r>
                              <a:rPr kumimoji="0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8ADE15F-ECD2-43FA-A58E-879146A1F9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479" y="2399606"/>
                  <a:ext cx="53931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8421" r="-280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91944EE6-06C7-4C36-BB3D-44A7F11727CC}"/>
                    </a:ext>
                  </a:extLst>
                </p:cNvPr>
                <p:cNvSpPr/>
                <p:nvPr/>
              </p:nvSpPr>
              <p:spPr>
                <a:xfrm>
                  <a:off x="7029480" y="2937587"/>
                  <a:ext cx="4373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91944EE6-06C7-4C36-BB3D-44A7F1172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80" y="2937587"/>
                  <a:ext cx="43736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18667" r="-366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C42B65-3C2E-495A-B1BC-0E67E4076F29}"/>
                  </a:ext>
                </a:extLst>
              </p:cNvPr>
              <p:cNvSpPr/>
              <p:nvPr/>
            </p:nvSpPr>
            <p:spPr>
              <a:xfrm>
                <a:off x="1509780" y="3764265"/>
                <a:ext cx="5393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kumimoji="0" lang="en-US" altLang="zh-CN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CN" sz="2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C42B65-3C2E-495A-B1BC-0E67E4076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0" y="3764265"/>
                <a:ext cx="539315" cy="461665"/>
              </a:xfrm>
              <a:prstGeom prst="rect">
                <a:avLst/>
              </a:prstGeom>
              <a:blipFill>
                <a:blip r:embed="rId7"/>
                <a:stretch>
                  <a:fillRect t="-18421" r="-28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3F5E958-2955-45F7-9322-5072B62A99C9}"/>
                  </a:ext>
                </a:extLst>
              </p:cNvPr>
              <p:cNvSpPr/>
              <p:nvPr/>
            </p:nvSpPr>
            <p:spPr>
              <a:xfrm>
                <a:off x="1042991" y="4488751"/>
                <a:ext cx="567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3F5E958-2955-45F7-9322-5072B62A9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91" y="4488751"/>
                <a:ext cx="567911" cy="461665"/>
              </a:xfrm>
              <a:prstGeom prst="rect">
                <a:avLst/>
              </a:prstGeom>
              <a:blipFill>
                <a:blip r:embed="rId8"/>
                <a:stretch>
                  <a:fillRect t="-18421" r="-27957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F60F40C-88BC-4246-B683-42B3C2E530B0}"/>
                  </a:ext>
                </a:extLst>
              </p:cNvPr>
              <p:cNvSpPr/>
              <p:nvPr/>
            </p:nvSpPr>
            <p:spPr>
              <a:xfrm>
                <a:off x="5283503" y="3309513"/>
                <a:ext cx="3622594" cy="16871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=128, 96, 72, 96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128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96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49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192</m:t>
                          </m:r>
                        </m:den>
                      </m:f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F60F40C-88BC-4246-B683-42B3C2E53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503" y="3309513"/>
                <a:ext cx="3622594" cy="16871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8C91174-A65F-4FED-884C-7E4D827F813C}"/>
                  </a:ext>
                </a:extLst>
              </p:cNvPr>
              <p:cNvSpPr/>
              <p:nvPr/>
            </p:nvSpPr>
            <p:spPr>
              <a:xfrm>
                <a:off x="5114264" y="2483869"/>
                <a:ext cx="2325252" cy="58477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8C91174-A65F-4FED-884C-7E4D827F8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264" y="2483869"/>
                <a:ext cx="232525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9308CD-57D1-4B56-B144-4F2F7469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04DFC4-4462-674C-A086-19A9B3CE99DB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271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Text Box 1033">
                <a:extLst>
                  <a:ext uri="{FF2B5EF4-FFF2-40B4-BE49-F238E27FC236}">
                    <a16:creationId xmlns:a16="http://schemas.microsoft.com/office/drawing/2014/main" id="{A88AC7A2-F874-9946-B8D2-F7F0890BEC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825" y="115888"/>
                <a:ext cx="8569325" cy="132343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5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：滚轮问题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半径为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的轮子在地上以速度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滚动（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依赖于时间）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计算滚轮边缘上一点</a:t>
                </a:r>
                <a:r>
                  <a:rPr kumimoji="1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M 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的轨迹方程、速度和加速度。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解答：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取滚轮中心为运动系原点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，则在运动系中滚轮边上的点</a:t>
                </a:r>
                <a:r>
                  <a:rPr kumimoji="1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M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作简单的圆周运动，计算较简便。</a:t>
                </a:r>
              </a:p>
            </p:txBody>
          </p:sp>
        </mc:Choice>
        <mc:Fallback xmlns="">
          <p:sp>
            <p:nvSpPr>
              <p:cNvPr id="71682" name="Text Box 1033">
                <a:extLst>
                  <a:ext uri="{FF2B5EF4-FFF2-40B4-BE49-F238E27FC236}">
                    <a16:creationId xmlns:a16="http://schemas.microsoft.com/office/drawing/2014/main" id="{A88AC7A2-F874-9946-B8D2-F7F0890B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15888"/>
                <a:ext cx="8569325" cy="1323439"/>
              </a:xfrm>
              <a:prstGeom prst="rect">
                <a:avLst/>
              </a:prstGeom>
              <a:blipFill>
                <a:blip r:embed="rId3"/>
                <a:stretch>
                  <a:fillRect l="-711" t="-3226" r="-427" b="-645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D4BDCEE-4A81-D641-B145-CA407E811FD1}"/>
              </a:ext>
            </a:extLst>
          </p:cNvPr>
          <p:cNvSpPr txBox="1"/>
          <p:nvPr/>
        </p:nvSpPr>
        <p:spPr>
          <a:xfrm>
            <a:off x="245886" y="1570503"/>
            <a:ext cx="1595309" cy="40011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对动系原点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</a:t>
            </a:r>
            <a:endParaRPr kumimoji="1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4" name="对象 21">
                <a:extLst>
                  <a:ext uri="{FF2B5EF4-FFF2-40B4-BE49-F238E27FC236}">
                    <a16:creationId xmlns:a16="http://schemas.microsoft.com/office/drawing/2014/main" id="{3C395E67-DC4E-7943-85BC-6C2CFE34228D}"/>
                  </a:ext>
                </a:extLst>
              </p:cNvPr>
              <p:cNvSpPr txBox="1"/>
              <p:nvPr/>
            </p:nvSpPr>
            <p:spPr bwMode="auto">
              <a:xfrm>
                <a:off x="0" y="2024962"/>
                <a:ext cx="5619857" cy="44477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acc>
                      <m:accPr>
                        <m:chr m:val="̇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 </m:t>
                    </m:r>
                    <m:acc>
                      <m:accPr>
                        <m:chr m:val="⃗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71684" name="对象 21">
                <a:extLst>
                  <a:ext uri="{FF2B5EF4-FFF2-40B4-BE49-F238E27FC236}">
                    <a16:creationId xmlns:a16="http://schemas.microsoft.com/office/drawing/2014/main" id="{3C395E67-DC4E-7943-85BC-6C2CFE34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024962"/>
                <a:ext cx="5619857" cy="444778"/>
              </a:xfrm>
              <a:prstGeom prst="rect">
                <a:avLst/>
              </a:prstGeom>
              <a:blipFill>
                <a:blip r:embed="rId4"/>
                <a:stretch>
                  <a:fillRect t="-12000" b="-12000"/>
                </a:stretch>
              </a:blip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8E0F9BC2-B400-7A4A-9C2F-59DE6CCC2D28}"/>
              </a:ext>
            </a:extLst>
          </p:cNvPr>
          <p:cNvSpPr txBox="1"/>
          <p:nvPr/>
        </p:nvSpPr>
        <p:spPr>
          <a:xfrm>
            <a:off x="-19854" y="3770258"/>
            <a:ext cx="50577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</a:t>
            </a:r>
            <a:r>
              <a:rPr lang="zh-CN" altLang="en-US" sz="2000" dirty="0">
                <a:solidFill>
                  <a:srgbClr val="000000"/>
                </a:solidFill>
                <a:ea typeface="黑体" panose="02010609060101010101" pitchFamily="49" charset="-122"/>
              </a:rPr>
              <a:t>系（轮心静止系）中，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速度和加速度如图</a:t>
            </a:r>
            <a:endParaRPr kumimoji="1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71686" name="组合 49">
            <a:extLst>
              <a:ext uri="{FF2B5EF4-FFF2-40B4-BE49-F238E27FC236}">
                <a16:creationId xmlns:a16="http://schemas.microsoft.com/office/drawing/2014/main" id="{09B808F5-1C96-714E-9953-D120971AC168}"/>
              </a:ext>
            </a:extLst>
          </p:cNvPr>
          <p:cNvGrpSpPr>
            <a:grpSpLocks/>
          </p:cNvGrpSpPr>
          <p:nvPr/>
        </p:nvGrpSpPr>
        <p:grpSpPr bwMode="auto">
          <a:xfrm>
            <a:off x="5778788" y="1265596"/>
            <a:ext cx="3419475" cy="2497138"/>
            <a:chOff x="5592461" y="1925748"/>
            <a:chExt cx="3419872" cy="2498006"/>
          </a:xfrm>
        </p:grpSpPr>
        <p:sp>
          <p:nvSpPr>
            <p:cNvPr id="71692" name="矩形 19">
              <a:extLst>
                <a:ext uri="{FF2B5EF4-FFF2-40B4-BE49-F238E27FC236}">
                  <a16:creationId xmlns:a16="http://schemas.microsoft.com/office/drawing/2014/main" id="{D6BAF941-6440-C740-A7AB-EF6ADCC92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461" y="1925748"/>
              <a:ext cx="3419872" cy="249800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693" name="Group 7">
              <a:extLst>
                <a:ext uri="{FF2B5EF4-FFF2-40B4-BE49-F238E27FC236}">
                  <a16:creationId xmlns:a16="http://schemas.microsoft.com/office/drawing/2014/main" id="{1A3BDD57-57BB-3040-B015-41084C2238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7688" y="1935163"/>
              <a:ext cx="3363913" cy="2479676"/>
              <a:chOff x="3449" y="1559"/>
              <a:chExt cx="2119" cy="1562"/>
            </a:xfrm>
          </p:grpSpPr>
          <p:sp>
            <p:nvSpPr>
              <p:cNvPr id="71702" name="Arc 8">
                <a:extLst>
                  <a:ext uri="{FF2B5EF4-FFF2-40B4-BE49-F238E27FC236}">
                    <a16:creationId xmlns:a16="http://schemas.microsoft.com/office/drawing/2014/main" id="{A78F0983-5E6F-4641-9CDA-7463276987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852" y="1796"/>
                <a:ext cx="1352" cy="1047"/>
              </a:xfrm>
              <a:custGeom>
                <a:avLst/>
                <a:gdLst>
                  <a:gd name="T0" fmla="*/ 0 w 21598"/>
                  <a:gd name="T1" fmla="*/ 0 h 21362"/>
                  <a:gd name="T2" fmla="*/ 0 w 21598"/>
                  <a:gd name="T3" fmla="*/ 0 h 21362"/>
                  <a:gd name="T4" fmla="*/ 0 w 21598"/>
                  <a:gd name="T5" fmla="*/ 0 h 213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8" h="21362" fill="none" extrusionOk="0">
                    <a:moveTo>
                      <a:pt x="21597" y="327"/>
                    </a:moveTo>
                    <a:cubicBezTo>
                      <a:pt x="21437" y="10896"/>
                      <a:pt x="13651" y="19796"/>
                      <a:pt x="3197" y="21361"/>
                    </a:cubicBezTo>
                  </a:path>
                  <a:path w="21598" h="21362" stroke="0" extrusionOk="0">
                    <a:moveTo>
                      <a:pt x="21597" y="327"/>
                    </a:moveTo>
                    <a:cubicBezTo>
                      <a:pt x="21437" y="10896"/>
                      <a:pt x="13651" y="19796"/>
                      <a:pt x="3197" y="21361"/>
                    </a:cubicBezTo>
                    <a:lnTo>
                      <a:pt x="0" y="0"/>
                    </a:lnTo>
                    <a:lnTo>
                      <a:pt x="21597" y="327"/>
                    </a:lnTo>
                    <a:close/>
                  </a:path>
                </a:pathLst>
              </a:custGeom>
              <a:noFill/>
              <a:ln w="19050">
                <a:solidFill>
                  <a:srgbClr val="0033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08366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703" name="Freeform 9">
                <a:extLst>
                  <a:ext uri="{FF2B5EF4-FFF2-40B4-BE49-F238E27FC236}">
                    <a16:creationId xmlns:a16="http://schemas.microsoft.com/office/drawing/2014/main" id="{31E0026B-5632-9240-AE8B-CCC1805F1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2314"/>
                <a:ext cx="492" cy="147"/>
              </a:xfrm>
              <a:custGeom>
                <a:avLst/>
                <a:gdLst>
                  <a:gd name="T0" fmla="*/ 0 w 720"/>
                  <a:gd name="T1" fmla="*/ 2 h 204"/>
                  <a:gd name="T2" fmla="*/ 3 w 720"/>
                  <a:gd name="T3" fmla="*/ 0 h 20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20" h="204">
                    <a:moveTo>
                      <a:pt x="0" y="204"/>
                    </a:moveTo>
                    <a:lnTo>
                      <a:pt x="72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08366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704" name="Oval 10">
                <a:extLst>
                  <a:ext uri="{FF2B5EF4-FFF2-40B4-BE49-F238E27FC236}">
                    <a16:creationId xmlns:a16="http://schemas.microsoft.com/office/drawing/2014/main" id="{ABDE2D56-674F-AA4B-B9AB-14CF1972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" y="1783"/>
                <a:ext cx="1045" cy="1049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aphicFrame>
            <p:nvGraphicFramePr>
              <p:cNvPr id="71705" name="Object 11">
                <a:extLst>
                  <a:ext uri="{FF2B5EF4-FFF2-40B4-BE49-F238E27FC236}">
                    <a16:creationId xmlns:a16="http://schemas.microsoft.com/office/drawing/2014/main" id="{D7503A93-80EB-5546-AC4A-C2A88EC764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7" y="2422"/>
              <a:ext cx="149" cy="1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590" name="公式" r:id="rId5" imgW="3213100" imgH="3797300" progId="Equation.3">
                      <p:embed/>
                    </p:oleObj>
                  </mc:Choice>
                  <mc:Fallback>
                    <p:oleObj name="公式" r:id="rId5" imgW="3213100" imgH="3797300" progId="Equation.3">
                      <p:embed/>
                      <p:pic>
                        <p:nvPicPr>
                          <p:cNvPr id="71705" name="Object 11">
                            <a:extLst>
                              <a:ext uri="{FF2B5EF4-FFF2-40B4-BE49-F238E27FC236}">
                                <a16:creationId xmlns:a16="http://schemas.microsoft.com/office/drawing/2014/main" id="{D7503A93-80EB-5546-AC4A-C2A88EC764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7" y="2422"/>
                            <a:ext cx="149" cy="1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E9964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402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A08366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706" name="Text Box 12">
                <a:extLst>
                  <a:ext uri="{FF2B5EF4-FFF2-40B4-BE49-F238E27FC236}">
                    <a16:creationId xmlns:a16="http://schemas.microsoft.com/office/drawing/2014/main" id="{6E4F6D29-B9A9-5D41-8C14-3169B4A39E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5" y="2116"/>
                <a:ext cx="33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o</a:t>
                </a:r>
                <a:endParaRPr kumimoji="0" lang="en-US" altLang="zh-CN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1707" name="Text Box 13">
                <a:extLst>
                  <a:ext uri="{FF2B5EF4-FFF2-40B4-BE49-F238E27FC236}">
                    <a16:creationId xmlns:a16="http://schemas.microsoft.com/office/drawing/2014/main" id="{0B10BFE0-275C-F344-99C1-3DB2CF85DF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3" y="2475"/>
                <a:ext cx="33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R</a:t>
                </a:r>
              </a:p>
            </p:txBody>
          </p:sp>
          <p:sp>
            <p:nvSpPr>
              <p:cNvPr id="71708" name="Text Box 14">
                <a:extLst>
                  <a:ext uri="{FF2B5EF4-FFF2-40B4-BE49-F238E27FC236}">
                    <a16:creationId xmlns:a16="http://schemas.microsoft.com/office/drawing/2014/main" id="{9193DC2C-6E90-8D4E-A02F-204BDAEE24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830"/>
                <a:ext cx="33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C</a:t>
                </a:r>
              </a:p>
            </p:txBody>
          </p:sp>
          <p:sp>
            <p:nvSpPr>
              <p:cNvPr id="71709" name="Text Box 15">
                <a:extLst>
                  <a:ext uri="{FF2B5EF4-FFF2-40B4-BE49-F238E27FC236}">
                    <a16:creationId xmlns:a16="http://schemas.microsoft.com/office/drawing/2014/main" id="{D146DCDC-B6D7-4D45-A764-3FDDF881E5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9" y="2752"/>
                <a:ext cx="33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</a:p>
            </p:txBody>
          </p:sp>
          <p:sp>
            <p:nvSpPr>
              <p:cNvPr id="71710" name="Text Box 16">
                <a:extLst>
                  <a:ext uri="{FF2B5EF4-FFF2-40B4-BE49-F238E27FC236}">
                    <a16:creationId xmlns:a16="http://schemas.microsoft.com/office/drawing/2014/main" id="{FFA48564-718E-1140-802F-4BFA333858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5" y="2810"/>
                <a:ext cx="33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x</a:t>
                </a:r>
                <a:endParaRPr kumimoji="0" lang="en-US" altLang="zh-CN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1711" name="Line 17">
                <a:extLst>
                  <a:ext uri="{FF2B5EF4-FFF2-40B4-BE49-F238E27FC236}">
                    <a16:creationId xmlns:a16="http://schemas.microsoft.com/office/drawing/2014/main" id="{5957284D-24C4-644B-8536-7C8161F7C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2" y="2837"/>
                <a:ext cx="1726" cy="2"/>
              </a:xfrm>
              <a:prstGeom prst="line">
                <a:avLst/>
              </a:prstGeom>
              <a:noFill/>
              <a:ln w="19050">
                <a:solidFill>
                  <a:srgbClr val="402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712" name="Line 18">
                <a:extLst>
                  <a:ext uri="{FF2B5EF4-FFF2-40B4-BE49-F238E27FC236}">
                    <a16:creationId xmlns:a16="http://schemas.microsoft.com/office/drawing/2014/main" id="{47DC6688-4C31-5F4F-9105-156592E32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2" y="1670"/>
                <a:ext cx="0" cy="1161"/>
              </a:xfrm>
              <a:prstGeom prst="line">
                <a:avLst/>
              </a:prstGeom>
              <a:noFill/>
              <a:ln w="19050">
                <a:solidFill>
                  <a:srgbClr val="402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713" name="Text Box 19">
                <a:extLst>
                  <a:ext uri="{FF2B5EF4-FFF2-40B4-BE49-F238E27FC236}">
                    <a16:creationId xmlns:a16="http://schemas.microsoft.com/office/drawing/2014/main" id="{880F7086-8C49-0945-8F28-C3220AEEA5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1" y="1559"/>
                <a:ext cx="33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y</a:t>
                </a:r>
                <a:endParaRPr kumimoji="0" lang="en-US" altLang="zh-CN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1714" name="Oval 20">
                <a:extLst>
                  <a:ext uri="{FF2B5EF4-FFF2-40B4-BE49-F238E27FC236}">
                    <a16:creationId xmlns:a16="http://schemas.microsoft.com/office/drawing/2014/main" id="{057CB1A2-AF5F-DB4A-B300-1DA75B6CD3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22" y="2420"/>
                <a:ext cx="65" cy="68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71715" name="Freeform 21">
                <a:extLst>
                  <a:ext uri="{FF2B5EF4-FFF2-40B4-BE49-F238E27FC236}">
                    <a16:creationId xmlns:a16="http://schemas.microsoft.com/office/drawing/2014/main" id="{57769825-D132-3941-9CB4-BA42F01A7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7" y="2323"/>
                <a:ext cx="3" cy="513"/>
              </a:xfrm>
              <a:custGeom>
                <a:avLst/>
                <a:gdLst>
                  <a:gd name="T0" fmla="*/ 0 w 4"/>
                  <a:gd name="T1" fmla="*/ 0 h 713"/>
                  <a:gd name="T2" fmla="*/ 2 w 4"/>
                  <a:gd name="T3" fmla="*/ 7 h 71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" h="713">
                    <a:moveTo>
                      <a:pt x="0" y="0"/>
                    </a:moveTo>
                    <a:lnTo>
                      <a:pt x="4" y="713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08366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71716" name="Object 22">
                <a:extLst>
                  <a:ext uri="{FF2B5EF4-FFF2-40B4-BE49-F238E27FC236}">
                    <a16:creationId xmlns:a16="http://schemas.microsoft.com/office/drawing/2014/main" id="{B7CE8013-6584-D44C-8B14-8F4162A1C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03" y="2426"/>
              <a:ext cx="218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591" name="公式" r:id="rId7" imgW="4686300" imgH="3505200" progId="Equation.3">
                      <p:embed/>
                    </p:oleObj>
                  </mc:Choice>
                  <mc:Fallback>
                    <p:oleObj name="公式" r:id="rId7" imgW="4686300" imgH="3505200" progId="Equation.3">
                      <p:embed/>
                      <p:pic>
                        <p:nvPicPr>
                          <p:cNvPr id="71716" name="Object 22">
                            <a:extLst>
                              <a:ext uri="{FF2B5EF4-FFF2-40B4-BE49-F238E27FC236}">
                                <a16:creationId xmlns:a16="http://schemas.microsoft.com/office/drawing/2014/main" id="{B7CE8013-6584-D44C-8B14-8F4162A1CF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03" y="2426"/>
                            <a:ext cx="218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717" name="Arc 23">
                <a:extLst>
                  <a:ext uri="{FF2B5EF4-FFF2-40B4-BE49-F238E27FC236}">
                    <a16:creationId xmlns:a16="http://schemas.microsoft.com/office/drawing/2014/main" id="{AE0D8A99-D360-2948-BEEA-AB31498EE163}"/>
                  </a:ext>
                </a:extLst>
              </p:cNvPr>
              <p:cNvSpPr>
                <a:spLocks/>
              </p:cNvSpPr>
              <p:nvPr/>
            </p:nvSpPr>
            <p:spPr bwMode="auto">
              <a:xfrm rot="-10356283">
                <a:off x="4358" y="2346"/>
                <a:ext cx="104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08366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71694" name="直接箭头连接符 24">
              <a:extLst>
                <a:ext uri="{FF2B5EF4-FFF2-40B4-BE49-F238E27FC236}">
                  <a16:creationId xmlns:a16="http://schemas.microsoft.com/office/drawing/2014/main" id="{86723289-0400-F849-90EC-5F05873789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054834" y="2311400"/>
              <a:ext cx="355800" cy="1082741"/>
            </a:xfrm>
            <a:prstGeom prst="straightConnector1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695" name="直接箭头连接符 26">
              <a:extLst>
                <a:ext uri="{FF2B5EF4-FFF2-40B4-BE49-F238E27FC236}">
                  <a16:creationId xmlns:a16="http://schemas.microsoft.com/office/drawing/2014/main" id="{F5A84119-725E-F04C-89F2-32E7BBBD86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218909" y="2767902"/>
              <a:ext cx="178076" cy="58735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696" name="直接箭头连接符 27">
              <a:extLst>
                <a:ext uri="{FF2B5EF4-FFF2-40B4-BE49-F238E27FC236}">
                  <a16:creationId xmlns:a16="http://schemas.microsoft.com/office/drawing/2014/main" id="{317DFAE9-F06D-8342-97D9-7A79497F0D39}"/>
                </a:ext>
              </a:extLst>
            </p:cNvPr>
            <p:cNvCxnSpPr>
              <a:cxnSpLocks noChangeShapeType="1"/>
              <a:stCxn id="71714" idx="3"/>
            </p:cNvCxnSpPr>
            <p:nvPr/>
          </p:nvCxnSpPr>
          <p:spPr bwMode="auto">
            <a:xfrm flipV="1">
              <a:off x="6393687" y="3209926"/>
              <a:ext cx="599251" cy="18421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71697" name="对象 33">
              <a:extLst>
                <a:ext uri="{FF2B5EF4-FFF2-40B4-BE49-F238E27FC236}">
                  <a16:creationId xmlns:a16="http://schemas.microsoft.com/office/drawing/2014/main" id="{4B3FED54-4582-0941-953B-17FD09EA05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5004" y="2760524"/>
            <a:ext cx="4122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92" name="Equation" r:id="rId9" imgW="3797300" imgH="5270500" progId="Equation.DSMT4">
                    <p:embed/>
                  </p:oleObj>
                </mc:Choice>
                <mc:Fallback>
                  <p:oleObj name="Equation" r:id="rId9" imgW="3797300" imgH="5270500" progId="Equation.DSMT4">
                    <p:embed/>
                    <p:pic>
                      <p:nvPicPr>
                        <p:cNvPr id="71697" name="对象 33">
                          <a:extLst>
                            <a:ext uri="{FF2B5EF4-FFF2-40B4-BE49-F238E27FC236}">
                              <a16:creationId xmlns:a16="http://schemas.microsoft.com/office/drawing/2014/main" id="{4B3FED54-4582-0941-953B-17FD09EA05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5004" y="2760524"/>
                          <a:ext cx="4122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8" name="对象 34">
              <a:extLst>
                <a:ext uri="{FF2B5EF4-FFF2-40B4-BE49-F238E27FC236}">
                  <a16:creationId xmlns:a16="http://schemas.microsoft.com/office/drawing/2014/main" id="{EDD8B613-81A2-C041-BB1C-E0860FCAF2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64248" y="2684599"/>
            <a:ext cx="44370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93" name="Equation" r:id="rId11" imgW="4102100" imgH="5270500" progId="Equation.DSMT4">
                    <p:embed/>
                  </p:oleObj>
                </mc:Choice>
                <mc:Fallback>
                  <p:oleObj name="Equation" r:id="rId11" imgW="4102100" imgH="5270500" progId="Equation.DSMT4">
                    <p:embed/>
                    <p:pic>
                      <p:nvPicPr>
                        <p:cNvPr id="71698" name="对象 34">
                          <a:extLst>
                            <a:ext uri="{FF2B5EF4-FFF2-40B4-BE49-F238E27FC236}">
                              <a16:creationId xmlns:a16="http://schemas.microsoft.com/office/drawing/2014/main" id="{EDD8B613-81A2-C041-BB1C-E0860FCAF2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4248" y="2684599"/>
                          <a:ext cx="44370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9" name="对象 35">
              <a:extLst>
                <a:ext uri="{FF2B5EF4-FFF2-40B4-BE49-F238E27FC236}">
                  <a16:creationId xmlns:a16="http://schemas.microsoft.com/office/drawing/2014/main" id="{217F6F14-CCDE-7F4D-A55C-055AC5026C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68869" y="2185131"/>
            <a:ext cx="456840" cy="532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94" name="Equation" r:id="rId13" imgW="3505200" imgH="4102100" progId="Equation.DSMT4">
                    <p:embed/>
                  </p:oleObj>
                </mc:Choice>
                <mc:Fallback>
                  <p:oleObj name="Equation" r:id="rId13" imgW="3505200" imgH="4102100" progId="Equation.DSMT4">
                    <p:embed/>
                    <p:pic>
                      <p:nvPicPr>
                        <p:cNvPr id="71699" name="对象 35">
                          <a:extLst>
                            <a:ext uri="{FF2B5EF4-FFF2-40B4-BE49-F238E27FC236}">
                              <a16:creationId xmlns:a16="http://schemas.microsoft.com/office/drawing/2014/main" id="{217F6F14-CCDE-7F4D-A55C-055AC5026C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8869" y="2185131"/>
                          <a:ext cx="456840" cy="532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1700" name="直接连接符 37">
              <a:extLst>
                <a:ext uri="{FF2B5EF4-FFF2-40B4-BE49-F238E27FC236}">
                  <a16:creationId xmlns:a16="http://schemas.microsoft.com/office/drawing/2014/main" id="{F80CECC1-32B4-8146-90D5-B3CF74CB9F54}"/>
                </a:ext>
              </a:extLst>
            </p:cNvPr>
            <p:cNvCxnSpPr>
              <a:cxnSpLocks noChangeShapeType="1"/>
              <a:endCxn id="71707" idx="0"/>
            </p:cNvCxnSpPr>
            <p:nvPr/>
          </p:nvCxnSpPr>
          <p:spPr bwMode="auto">
            <a:xfrm>
              <a:off x="5750586" y="3389313"/>
              <a:ext cx="1735271" cy="1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01" name="直接连接符 40">
              <a:extLst>
                <a:ext uri="{FF2B5EF4-FFF2-40B4-BE49-F238E27FC236}">
                  <a16:creationId xmlns:a16="http://schemas.microsoft.com/office/drawing/2014/main" id="{CE01AB99-F752-8843-81E9-7B9C41D2F2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25627" y="2111376"/>
              <a:ext cx="4947" cy="1979186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71687" name="对象 44">
            <a:extLst>
              <a:ext uri="{FF2B5EF4-FFF2-40B4-BE49-F238E27FC236}">
                <a16:creationId xmlns:a16="http://schemas.microsoft.com/office/drawing/2014/main" id="{AAFFC61E-242B-3748-A44E-6F4356D88E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8" y="4603750"/>
          <a:ext cx="1712912" cy="16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5" name="Equation" r:id="rId15" imgW="20777200" imgH="19900900" progId="Equation.DSMT4">
                  <p:embed/>
                </p:oleObj>
              </mc:Choice>
              <mc:Fallback>
                <p:oleObj name="Equation" r:id="rId15" imgW="20777200" imgH="19900900" progId="Equation.DSMT4">
                  <p:embed/>
                  <p:pic>
                    <p:nvPicPr>
                      <p:cNvPr id="71687" name="对象 44">
                        <a:extLst>
                          <a:ext uri="{FF2B5EF4-FFF2-40B4-BE49-F238E27FC236}">
                            <a16:creationId xmlns:a16="http://schemas.microsoft.com/office/drawing/2014/main" id="{AAFFC61E-242B-3748-A44E-6F4356D88E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8" y="4603750"/>
                        <a:ext cx="1712912" cy="16398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8" name="对象 45">
            <a:extLst>
              <a:ext uri="{FF2B5EF4-FFF2-40B4-BE49-F238E27FC236}">
                <a16:creationId xmlns:a16="http://schemas.microsoft.com/office/drawing/2014/main" id="{0CD1D179-78C6-2B42-9F1C-29B2FC668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2613" y="4473575"/>
          <a:ext cx="12779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6" name="Equation" r:id="rId17" imgW="15506700" imgH="10528300" progId="Equation.DSMT4">
                  <p:embed/>
                </p:oleObj>
              </mc:Choice>
              <mc:Fallback>
                <p:oleObj name="Equation" r:id="rId17" imgW="15506700" imgH="10528300" progId="Equation.DSMT4">
                  <p:embed/>
                  <p:pic>
                    <p:nvPicPr>
                      <p:cNvPr id="71688" name="对象 45">
                        <a:extLst>
                          <a:ext uri="{FF2B5EF4-FFF2-40B4-BE49-F238E27FC236}">
                            <a16:creationId xmlns:a16="http://schemas.microsoft.com/office/drawing/2014/main" id="{0CD1D179-78C6-2B42-9F1C-29B2FC668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4473575"/>
                        <a:ext cx="1277937" cy="8683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右箭头 46">
            <a:extLst>
              <a:ext uri="{FF2B5EF4-FFF2-40B4-BE49-F238E27FC236}">
                <a16:creationId xmlns:a16="http://schemas.microsoft.com/office/drawing/2014/main" id="{DEABC6A0-AC54-F649-A344-D7EF8836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8" y="5613400"/>
            <a:ext cx="1522412" cy="268288"/>
          </a:xfrm>
          <a:prstGeom prst="rightArrow">
            <a:avLst>
              <a:gd name="adj1" fmla="val 50000"/>
              <a:gd name="adj2" fmla="val 500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1690" name="对象 47">
            <a:extLst>
              <a:ext uri="{FF2B5EF4-FFF2-40B4-BE49-F238E27FC236}">
                <a16:creationId xmlns:a16="http://schemas.microsoft.com/office/drawing/2014/main" id="{E6F6CB84-B13A-C846-B556-DDB0FA8A7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0250" y="4170363"/>
          <a:ext cx="5791200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7" name="Equation" r:id="rId19" imgW="70218300" imgH="30429200" progId="Equation.DSMT4">
                  <p:embed/>
                </p:oleObj>
              </mc:Choice>
              <mc:Fallback>
                <p:oleObj name="Equation" r:id="rId19" imgW="70218300" imgH="30429200" progId="Equation.DSMT4">
                  <p:embed/>
                  <p:pic>
                    <p:nvPicPr>
                      <p:cNvPr id="71690" name="对象 47">
                        <a:extLst>
                          <a:ext uri="{FF2B5EF4-FFF2-40B4-BE49-F238E27FC236}">
                            <a16:creationId xmlns:a16="http://schemas.microsoft.com/office/drawing/2014/main" id="{E6F6CB84-B13A-C846-B556-DDB0FA8A77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0" y="4170363"/>
                        <a:ext cx="5791200" cy="25082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1" name="灯片编号占位符 3">
            <a:extLst>
              <a:ext uri="{FF2B5EF4-FFF2-40B4-BE49-F238E27FC236}">
                <a16:creationId xmlns:a16="http://schemas.microsoft.com/office/drawing/2014/main" id="{2B5030B8-045B-2441-B477-EF54114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7FE9DE-2F3C-424A-B903-BC28248CDBDF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AD67EE-13CD-4D84-A126-74C99C2C4ACD}"/>
                  </a:ext>
                </a:extLst>
              </p:cNvPr>
              <p:cNvSpPr txBox="1"/>
              <p:nvPr/>
            </p:nvSpPr>
            <p:spPr>
              <a:xfrm>
                <a:off x="52889" y="2538371"/>
                <a:ext cx="5769849" cy="4001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𝑀</m:t>
                          </m:r>
                        </m:sub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𝜑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𝑅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  <m:acc>
                        <m:accPr>
                          <m:chr m:val="⃗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3AD67EE-13CD-4D84-A126-74C99C2C4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9" y="2538371"/>
                <a:ext cx="5769849" cy="400110"/>
              </a:xfrm>
              <a:prstGeom prst="rect">
                <a:avLst/>
              </a:prstGeom>
              <a:blipFill>
                <a:blip r:embed="rId21"/>
                <a:stretch>
                  <a:fillRect t="-16667" r="-3383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DD582E7-B3C9-449D-8632-82DDE656C256}"/>
                  </a:ext>
                </a:extLst>
              </p:cNvPr>
              <p:cNvSpPr txBox="1"/>
              <p:nvPr/>
            </p:nvSpPr>
            <p:spPr>
              <a:xfrm>
                <a:off x="101231" y="2959554"/>
                <a:ext cx="5340629" cy="77886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𝑅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𝜑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𝜑</m:t>
                                </m:r>
                              </m:e>
                            </m:func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𝑅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𝜑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kumimoji="1" lang="zh-CN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此为旋轮线（摆线）方程</a:t>
                </a:r>
                <a:endParaRPr kumimoji="1" lang="zh-CN" alt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DD582E7-B3C9-449D-8632-82DDE656C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1" y="2959554"/>
                <a:ext cx="5340629" cy="778868"/>
              </a:xfrm>
              <a:prstGeom prst="rect">
                <a:avLst/>
              </a:prstGeom>
              <a:blipFill>
                <a:blip r:embed="rId22"/>
                <a:stretch>
                  <a:fillRect r="-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3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4" descr="内容">
            <a:extLst>
              <a:ext uri="{FF2B5EF4-FFF2-40B4-BE49-F238E27FC236}">
                <a16:creationId xmlns:a16="http://schemas.microsoft.com/office/drawing/2014/main" id="{548C8A2C-23B7-CB4E-B330-4E7F57E6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9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6803" name="Object 16">
            <a:extLst>
              <a:ext uri="{FF2B5EF4-FFF2-40B4-BE49-F238E27FC236}">
                <a16:creationId xmlns:a16="http://schemas.microsoft.com/office/drawing/2014/main" id="{B7294A0F-B144-2B43-8B55-DFA3CF8269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9688" y="1612900"/>
          <a:ext cx="37957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2" name="BMP 图象" r:id="rId5" imgW="3162300" imgH="2603500" progId="Paint.Picture">
                  <p:embed/>
                </p:oleObj>
              </mc:Choice>
              <mc:Fallback>
                <p:oleObj name="BMP 图象" r:id="rId5" imgW="3162300" imgH="2603500" progId="Paint.Picture">
                  <p:embed/>
                  <p:pic>
                    <p:nvPicPr>
                      <p:cNvPr id="76803" name="Object 16">
                        <a:extLst>
                          <a:ext uri="{FF2B5EF4-FFF2-40B4-BE49-F238E27FC236}">
                            <a16:creationId xmlns:a16="http://schemas.microsoft.com/office/drawing/2014/main" id="{B7294A0F-B144-2B43-8B55-DFA3CF8269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1612900"/>
                        <a:ext cx="3795712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Text Box 17">
            <a:extLst>
              <a:ext uri="{FF2B5EF4-FFF2-40B4-BE49-F238E27FC236}">
                <a16:creationId xmlns:a16="http://schemas.microsoft.com/office/drawing/2014/main" id="{207DF834-A797-8F45-A649-0413E8191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17954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9890" name="Rectangle 18">
            <a:extLst>
              <a:ext uri="{FF2B5EF4-FFF2-40B4-BE49-F238E27FC236}">
                <a16:creationId xmlns:a16="http://schemas.microsoft.com/office/drawing/2014/main" id="{8099F36E-8A3D-9C44-94D9-7338EB15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" y="1689100"/>
            <a:ext cx="5337175" cy="8667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解：取杆上的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点为动点（研究对象），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      凸轮中心为动系原点。</a:t>
            </a:r>
          </a:p>
        </p:txBody>
      </p:sp>
      <p:sp>
        <p:nvSpPr>
          <p:cNvPr id="76806" name="Rectangle 19">
            <a:extLst>
              <a:ext uri="{FF2B5EF4-FFF2-40B4-BE49-F238E27FC236}">
                <a16:creationId xmlns:a16="http://schemas.microsoft.com/office/drawing/2014/main" id="{531DBFA1-0BFB-5C41-B1A7-B63D1609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849" y="298449"/>
            <a:ext cx="8131175" cy="8302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：半径为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R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的凸轮，以速度     、加速度     向右运动，推动长杆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向上运动。求解顶杆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的速度和加速度</a:t>
            </a:r>
          </a:p>
        </p:txBody>
      </p:sp>
      <p:sp>
        <p:nvSpPr>
          <p:cNvPr id="76807" name="AutoShape 2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B37BC82-3926-4240-B6D2-033B2CF2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477000"/>
            <a:ext cx="433388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808" name="AutoShape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7B12643-12BA-BF4C-89A8-AE7945B2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2013" y="6477000"/>
            <a:ext cx="433387" cy="381000"/>
          </a:xfrm>
          <a:prstGeom prst="actionButtonForwardNex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809" name="Text Box 25">
            <a:extLst>
              <a:ext uri="{FF2B5EF4-FFF2-40B4-BE49-F238E27FC236}">
                <a16:creationId xmlns:a16="http://schemas.microsoft.com/office/drawing/2014/main" id="{6397A581-7DAD-0949-AFA3-D45F29555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graphicFrame>
        <p:nvGraphicFramePr>
          <p:cNvPr id="76810" name="对象 1">
            <a:extLst>
              <a:ext uri="{FF2B5EF4-FFF2-40B4-BE49-F238E27FC236}">
                <a16:creationId xmlns:a16="http://schemas.microsoft.com/office/drawing/2014/main" id="{D5E0ECF3-9253-B144-BE02-42AFEC9BD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3900" y="287797"/>
          <a:ext cx="3794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3" name="Equation" r:id="rId7" imgW="3505200" imgH="5270500" progId="Equation.DSMT4">
                  <p:embed/>
                </p:oleObj>
              </mc:Choice>
              <mc:Fallback>
                <p:oleObj name="Equation" r:id="rId7" imgW="3505200" imgH="5270500" progId="Equation.DSMT4">
                  <p:embed/>
                  <p:pic>
                    <p:nvPicPr>
                      <p:cNvPr id="76810" name="对象 1">
                        <a:extLst>
                          <a:ext uri="{FF2B5EF4-FFF2-40B4-BE49-F238E27FC236}">
                            <a16:creationId xmlns:a16="http://schemas.microsoft.com/office/drawing/2014/main" id="{D5E0ECF3-9253-B144-BE02-42AFEC9BD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287797"/>
                        <a:ext cx="3794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1" name="对象 14">
            <a:extLst>
              <a:ext uri="{FF2B5EF4-FFF2-40B4-BE49-F238E27FC236}">
                <a16:creationId xmlns:a16="http://schemas.microsoft.com/office/drawing/2014/main" id="{0E602D35-687A-EB4B-814F-FDD6BBD8F4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5697" y="269875"/>
          <a:ext cx="412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4" name="Equation" r:id="rId9" imgW="3797300" imgH="5270500" progId="Equation.DSMT4">
                  <p:embed/>
                </p:oleObj>
              </mc:Choice>
              <mc:Fallback>
                <p:oleObj name="Equation" r:id="rId9" imgW="3797300" imgH="5270500" progId="Equation.DSMT4">
                  <p:embed/>
                  <p:pic>
                    <p:nvPicPr>
                      <p:cNvPr id="76811" name="对象 14">
                        <a:extLst>
                          <a:ext uri="{FF2B5EF4-FFF2-40B4-BE49-F238E27FC236}">
                            <a16:creationId xmlns:a16="http://schemas.microsoft.com/office/drawing/2014/main" id="{0E602D35-687A-EB4B-814F-FDD6BBD8F4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697" y="269875"/>
                        <a:ext cx="412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8">
            <a:extLst>
              <a:ext uri="{FF2B5EF4-FFF2-40B4-BE49-F238E27FC236}">
                <a16:creationId xmlns:a16="http://schemas.microsoft.com/office/drawing/2014/main" id="{59FDBCD0-1B1B-444E-9B34-BC18A5302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" y="2733675"/>
            <a:ext cx="5624513" cy="4619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在动系中看，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点沿凸轮外径作圆周运动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76813" name="对象 17">
            <a:extLst>
              <a:ext uri="{FF2B5EF4-FFF2-40B4-BE49-F238E27FC236}">
                <a16:creationId xmlns:a16="http://schemas.microsoft.com/office/drawing/2014/main" id="{314DC238-55E1-0F45-8605-5B9C3C3515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702050"/>
          <a:ext cx="12065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5" name="Equation" r:id="rId11" imgW="14630400" imgH="5270500" progId="Equation.DSMT4">
                  <p:embed/>
                </p:oleObj>
              </mc:Choice>
              <mc:Fallback>
                <p:oleObj name="Equation" r:id="rId11" imgW="14630400" imgH="5270500" progId="Equation.DSMT4">
                  <p:embed/>
                  <p:pic>
                    <p:nvPicPr>
                      <p:cNvPr id="76813" name="对象 17">
                        <a:extLst>
                          <a:ext uri="{FF2B5EF4-FFF2-40B4-BE49-F238E27FC236}">
                            <a16:creationId xmlns:a16="http://schemas.microsoft.com/office/drawing/2014/main" id="{314DC238-55E1-0F45-8605-5B9C3C3515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702050"/>
                        <a:ext cx="1206500" cy="4349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4" name="对象 18">
            <a:extLst>
              <a:ext uri="{FF2B5EF4-FFF2-40B4-BE49-F238E27FC236}">
                <a16:creationId xmlns:a16="http://schemas.microsoft.com/office/drawing/2014/main" id="{56339EA9-AF67-104D-91E9-F88605E622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0" y="3351213"/>
          <a:ext cx="13255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6" name="Equation" r:id="rId13" imgW="16090900" imgH="11112500" progId="Equation.DSMT4">
                  <p:embed/>
                </p:oleObj>
              </mc:Choice>
              <mc:Fallback>
                <p:oleObj name="Equation" r:id="rId13" imgW="16090900" imgH="11112500" progId="Equation.DSMT4">
                  <p:embed/>
                  <p:pic>
                    <p:nvPicPr>
                      <p:cNvPr id="76814" name="对象 18">
                        <a:extLst>
                          <a:ext uri="{FF2B5EF4-FFF2-40B4-BE49-F238E27FC236}">
                            <a16:creationId xmlns:a16="http://schemas.microsoft.com/office/drawing/2014/main" id="{56339EA9-AF67-104D-91E9-F88605E622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351213"/>
                        <a:ext cx="1325563" cy="91916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5" name="对象 19">
            <a:extLst>
              <a:ext uri="{FF2B5EF4-FFF2-40B4-BE49-F238E27FC236}">
                <a16:creationId xmlns:a16="http://schemas.microsoft.com/office/drawing/2014/main" id="{33141255-FDFA-414D-BD12-B4AE4090C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" y="4668838"/>
          <a:ext cx="12779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7" name="Equation" r:id="rId15" imgW="15506700" imgH="5270500" progId="Equation.DSMT4">
                  <p:embed/>
                </p:oleObj>
              </mc:Choice>
              <mc:Fallback>
                <p:oleObj name="Equation" r:id="rId15" imgW="15506700" imgH="5270500" progId="Equation.DSMT4">
                  <p:embed/>
                  <p:pic>
                    <p:nvPicPr>
                      <p:cNvPr id="76815" name="对象 19">
                        <a:extLst>
                          <a:ext uri="{FF2B5EF4-FFF2-40B4-BE49-F238E27FC236}">
                            <a16:creationId xmlns:a16="http://schemas.microsoft.com/office/drawing/2014/main" id="{33141255-FDFA-414D-BD12-B4AE4090C0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4668838"/>
                        <a:ext cx="1277938" cy="4349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6" name="对象 20">
            <a:extLst>
              <a:ext uri="{FF2B5EF4-FFF2-40B4-BE49-F238E27FC236}">
                <a16:creationId xmlns:a16="http://schemas.microsoft.com/office/drawing/2014/main" id="{DA9BE8D3-380E-2648-8169-6FA3ACF0D1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9338" y="4427538"/>
          <a:ext cx="13985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8" name="Equation" r:id="rId17" imgW="16967200" imgH="11112500" progId="Equation.DSMT4">
                  <p:embed/>
                </p:oleObj>
              </mc:Choice>
              <mc:Fallback>
                <p:oleObj name="Equation" r:id="rId17" imgW="16967200" imgH="11112500" progId="Equation.DSMT4">
                  <p:embed/>
                  <p:pic>
                    <p:nvPicPr>
                      <p:cNvPr id="76816" name="对象 20">
                        <a:extLst>
                          <a:ext uri="{FF2B5EF4-FFF2-40B4-BE49-F238E27FC236}">
                            <a16:creationId xmlns:a16="http://schemas.microsoft.com/office/drawing/2014/main" id="{DA9BE8D3-380E-2648-8169-6FA3ACF0D1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338" y="4427538"/>
                        <a:ext cx="1398587" cy="9175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8" name="矩形 2">
            <a:extLst>
              <a:ext uri="{FF2B5EF4-FFF2-40B4-BE49-F238E27FC236}">
                <a16:creationId xmlns:a16="http://schemas.microsoft.com/office/drawing/2014/main" id="{8A7E10E8-FF7D-E843-905E-F82E5B1D2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3305175"/>
            <a:ext cx="1295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点速度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819" name="矩形 23">
            <a:extLst>
              <a:ext uri="{FF2B5EF4-FFF2-40B4-BE49-F238E27FC236}">
                <a16:creationId xmlns:a16="http://schemas.microsoft.com/office/drawing/2014/main" id="{65E935DE-E4FE-5044-A834-76CDA7A23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4257675"/>
            <a:ext cx="160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点加速度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820" name="灯片编号占位符 3">
            <a:extLst>
              <a:ext uri="{FF2B5EF4-FFF2-40B4-BE49-F238E27FC236}">
                <a16:creationId xmlns:a16="http://schemas.microsoft.com/office/drawing/2014/main" id="{C98DDF1F-65A2-374C-A0BE-52F96E3E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E13DD5-C4BD-F144-B541-BB84F6741D8B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1949E11C-88E4-9A49-BAFD-2EA1DBF7E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04" y="5443313"/>
                <a:ext cx="8807896" cy="1167179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静系中，杆仅作上下运动，故杆上</a:t>
                </a:r>
                <a:r>
                  <a:rPr kumimoji="1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；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根据速度变换公式，动系中</a:t>
                </a:r>
                <a:r>
                  <a:rPr kumimoji="1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点速度分量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   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1949E11C-88E4-9A49-BAFD-2EA1DBF7E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5443313"/>
                <a:ext cx="8807896" cy="1167179"/>
              </a:xfrm>
              <a:prstGeom prst="rect">
                <a:avLst/>
              </a:prstGeom>
              <a:blipFill>
                <a:blip r:embed="rId19"/>
                <a:stretch>
                  <a:fillRect l="-1107" b="-1256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1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90" grpId="0" animBg="1" autoUpdateAnimBg="0"/>
      <p:bldP spid="16" grpId="0" animBg="1" autoUpdateAnimBg="0"/>
      <p:bldP spid="2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4">
            <a:extLst>
              <a:ext uri="{FF2B5EF4-FFF2-40B4-BE49-F238E27FC236}">
                <a16:creationId xmlns:a16="http://schemas.microsoft.com/office/drawing/2014/main" id="{CD1C3BC1-609B-3E49-8089-DA03792B8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48141" name="Text Box 25">
            <a:extLst>
              <a:ext uri="{FF2B5EF4-FFF2-40B4-BE49-F238E27FC236}">
                <a16:creationId xmlns:a16="http://schemas.microsoft.com/office/drawing/2014/main" id="{07A0694C-4D81-7B47-830E-A04F8C8E6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92138"/>
            <a:ext cx="4792663" cy="4619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一般空间曲线的自然坐标系（标架）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697A2E-01D8-0846-9748-BA65FBEEA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538413"/>
            <a:ext cx="4319588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37709A4-79A9-424B-B651-718294201FE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2638" y="4421188"/>
            <a:ext cx="1008062" cy="941387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C218DDE-CEEC-8342-91EA-48F73DE01B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4322763"/>
            <a:ext cx="2447925" cy="31750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8189BEA-C522-9648-B3BE-D3C0409CB8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790700" y="1951038"/>
            <a:ext cx="25400" cy="2371725"/>
          </a:xfrm>
          <a:prstGeom prst="straightConnector1">
            <a:avLst/>
          </a:prstGeom>
          <a:noFill/>
          <a:ln w="5715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322592-12D9-ED40-9B2B-2149E8265A51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5176838"/>
            <a:ext cx="1036638" cy="508000"/>
            <a:chOff x="1143498" y="5177117"/>
            <a:chExt cx="1036060" cy="507600"/>
          </a:xfrm>
        </p:grpSpPr>
        <p:sp>
          <p:nvSpPr>
            <p:cNvPr id="56352" name="文本框 2">
              <a:extLst>
                <a:ext uri="{FF2B5EF4-FFF2-40B4-BE49-F238E27FC236}">
                  <a16:creationId xmlns:a16="http://schemas.microsoft.com/office/drawing/2014/main" id="{B93BE0CA-A257-F840-8DBC-521A8EA3C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498" y="5192659"/>
              <a:ext cx="1036060" cy="4616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切线</a:t>
              </a:r>
            </a:p>
          </p:txBody>
        </p:sp>
        <p:graphicFrame>
          <p:nvGraphicFramePr>
            <p:cNvPr id="56353" name="对象 12">
              <a:extLst>
                <a:ext uri="{FF2B5EF4-FFF2-40B4-BE49-F238E27FC236}">
                  <a16:creationId xmlns:a16="http://schemas.microsoft.com/office/drawing/2014/main" id="{B229C344-5A65-8E49-89F7-7228EDB63D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9954" y="5177117"/>
            <a:ext cx="285300" cy="50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22" name="Equation" r:id="rId5" imgW="2628900" imgH="4686300" progId="Equation.DSMT4">
                    <p:embed/>
                  </p:oleObj>
                </mc:Choice>
                <mc:Fallback>
                  <p:oleObj name="Equation" r:id="rId5" imgW="2628900" imgH="4686300" progId="Equation.DSMT4">
                    <p:embed/>
                    <p:pic>
                      <p:nvPicPr>
                        <p:cNvPr id="56353" name="对象 12">
                          <a:extLst>
                            <a:ext uri="{FF2B5EF4-FFF2-40B4-BE49-F238E27FC236}">
                              <a16:creationId xmlns:a16="http://schemas.microsoft.com/office/drawing/2014/main" id="{B229C344-5A65-8E49-89F7-7228EDB63D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9954" y="5177117"/>
                          <a:ext cx="285300" cy="50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AE1A4F-89FA-2C4B-8730-8DCC14EDD4F6}"/>
              </a:ext>
            </a:extLst>
          </p:cNvPr>
          <p:cNvGrpSpPr>
            <a:grpSpLocks/>
          </p:cNvGrpSpPr>
          <p:nvPr/>
        </p:nvGrpSpPr>
        <p:grpSpPr bwMode="auto">
          <a:xfrm>
            <a:off x="3182938" y="4384675"/>
            <a:ext cx="1431925" cy="569913"/>
            <a:chOff x="3183299" y="4384015"/>
            <a:chExt cx="1430912" cy="569913"/>
          </a:xfrm>
        </p:grpSpPr>
        <p:sp>
          <p:nvSpPr>
            <p:cNvPr id="56350" name="文本框 23">
              <a:extLst>
                <a:ext uri="{FF2B5EF4-FFF2-40B4-BE49-F238E27FC236}">
                  <a16:creationId xmlns:a16="http://schemas.microsoft.com/office/drawing/2014/main" id="{4B847C27-3B39-0A4E-B2A4-AFC878269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3299" y="4437995"/>
              <a:ext cx="1430912" cy="4616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主法线</a:t>
              </a:r>
            </a:p>
          </p:txBody>
        </p:sp>
        <p:graphicFrame>
          <p:nvGraphicFramePr>
            <p:cNvPr id="56351" name="对象 38">
              <a:extLst>
                <a:ext uri="{FF2B5EF4-FFF2-40B4-BE49-F238E27FC236}">
                  <a16:creationId xmlns:a16="http://schemas.microsoft.com/office/drawing/2014/main" id="{16D6B0C1-3911-0443-A61F-8B47B5DD24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53847" y="4384015"/>
            <a:ext cx="349250" cy="569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23" name="Equation" r:id="rId7" imgW="3213100" imgH="5270500" progId="Equation.DSMT4">
                    <p:embed/>
                  </p:oleObj>
                </mc:Choice>
                <mc:Fallback>
                  <p:oleObj name="Equation" r:id="rId7" imgW="3213100" imgH="5270500" progId="Equation.DSMT4">
                    <p:embed/>
                    <p:pic>
                      <p:nvPicPr>
                        <p:cNvPr id="56351" name="对象 38">
                          <a:extLst>
                            <a:ext uri="{FF2B5EF4-FFF2-40B4-BE49-F238E27FC236}">
                              <a16:creationId xmlns:a16="http://schemas.microsoft.com/office/drawing/2014/main" id="{16D6B0C1-3911-0443-A61F-8B47B5DD24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3847" y="4384015"/>
                          <a:ext cx="349250" cy="569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B4A96C2-F5A9-E144-86D7-A25DEB86E92F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2139950"/>
            <a:ext cx="1322388" cy="538163"/>
            <a:chOff x="438310" y="2139290"/>
            <a:chExt cx="1321574" cy="538163"/>
          </a:xfrm>
        </p:grpSpPr>
        <p:sp>
          <p:nvSpPr>
            <p:cNvPr id="56348" name="文本框 24">
              <a:extLst>
                <a:ext uri="{FF2B5EF4-FFF2-40B4-BE49-F238E27FC236}">
                  <a16:creationId xmlns:a16="http://schemas.microsoft.com/office/drawing/2014/main" id="{07908C31-C226-A449-AFDD-F84184B40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10" y="2177367"/>
              <a:ext cx="1290454" cy="4616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从法线</a:t>
              </a:r>
            </a:p>
          </p:txBody>
        </p:sp>
        <p:graphicFrame>
          <p:nvGraphicFramePr>
            <p:cNvPr id="56349" name="对象 39">
              <a:extLst>
                <a:ext uri="{FF2B5EF4-FFF2-40B4-BE49-F238E27FC236}">
                  <a16:creationId xmlns:a16="http://schemas.microsoft.com/office/drawing/2014/main" id="{D613EF8F-ECFB-3649-80C7-38ACB1CE52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12222" y="2139290"/>
            <a:ext cx="347662" cy="53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24" name="Equation" r:id="rId9" imgW="3213100" imgH="4978400" progId="Equation.DSMT4">
                    <p:embed/>
                  </p:oleObj>
                </mc:Choice>
                <mc:Fallback>
                  <p:oleObj name="Equation" r:id="rId9" imgW="3213100" imgH="4978400" progId="Equation.DSMT4">
                    <p:embed/>
                    <p:pic>
                      <p:nvPicPr>
                        <p:cNvPr id="56349" name="对象 39">
                          <a:extLst>
                            <a:ext uri="{FF2B5EF4-FFF2-40B4-BE49-F238E27FC236}">
                              <a16:creationId xmlns:a16="http://schemas.microsoft.com/office/drawing/2014/main" id="{D613EF8F-ECFB-3649-80C7-38ACB1CE52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2222" y="2139290"/>
                          <a:ext cx="347662" cy="538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DBFCD4B7-0584-E94E-9D1B-3A2C22608B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0988" y="1619250"/>
          <a:ext cx="17462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5" name="Equation" r:id="rId11" imgW="16090900" imgH="9652000" progId="Equation.DSMT4">
                  <p:embed/>
                </p:oleObj>
              </mc:Choice>
              <mc:Fallback>
                <p:oleObj name="Equation" r:id="rId11" imgW="16090900" imgH="96520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DBFCD4B7-0584-E94E-9D1B-3A2C22608B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988" y="1619250"/>
                        <a:ext cx="1746250" cy="1047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AABEBDD-2637-F744-8F8C-1AC6E6A1F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9238" y="2798763"/>
          <a:ext cx="2825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6" name="Equation" r:id="rId13" imgW="26035000" imgH="9652000" progId="Equation.DSMT4">
                  <p:embed/>
                </p:oleObj>
              </mc:Choice>
              <mc:Fallback>
                <p:oleObj name="Equation" r:id="rId13" imgW="26035000" imgH="965200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BAABEBDD-2637-F744-8F8C-1AC6E6A1F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2798763"/>
                        <a:ext cx="2825750" cy="1047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20E7B544-A389-584C-8D7B-D87999DA1A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9238" y="3933825"/>
          <a:ext cx="18732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" name="Equation" r:id="rId15" imgW="17259300" imgH="9067800" progId="Equation.DSMT4">
                  <p:embed/>
                </p:oleObj>
              </mc:Choice>
              <mc:Fallback>
                <p:oleObj name="Equation" r:id="rId15" imgW="17259300" imgH="906780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20E7B544-A389-584C-8D7B-D87999DA1A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3933825"/>
                        <a:ext cx="1873250" cy="9826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DBE281-74AA-C545-9237-FB93C9D09835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5118100"/>
            <a:ext cx="2036763" cy="461963"/>
            <a:chOff x="5343525" y="5118341"/>
            <a:chExt cx="2036786" cy="461665"/>
          </a:xfrm>
        </p:grpSpPr>
        <p:graphicFrame>
          <p:nvGraphicFramePr>
            <p:cNvPr id="56346" name="对象 44">
              <a:extLst>
                <a:ext uri="{FF2B5EF4-FFF2-40B4-BE49-F238E27FC236}">
                  <a16:creationId xmlns:a16="http://schemas.microsoft.com/office/drawing/2014/main" id="{37B44C85-1433-644B-93B8-187316F011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3525" y="5142799"/>
            <a:ext cx="38100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28" name="Equation" r:id="rId17" imgW="3505200" imgH="3797300" progId="Equation.DSMT4">
                    <p:embed/>
                  </p:oleObj>
                </mc:Choice>
                <mc:Fallback>
                  <p:oleObj name="Equation" r:id="rId17" imgW="3505200" imgH="3797300" progId="Equation.DSMT4">
                    <p:embed/>
                    <p:pic>
                      <p:nvPicPr>
                        <p:cNvPr id="56346" name="对象 44">
                          <a:extLst>
                            <a:ext uri="{FF2B5EF4-FFF2-40B4-BE49-F238E27FC236}">
                              <a16:creationId xmlns:a16="http://schemas.microsoft.com/office/drawing/2014/main" id="{37B44C85-1433-644B-93B8-187316F011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3525" y="5142799"/>
                          <a:ext cx="381000" cy="41275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7" name="文本框 47">
              <a:extLst>
                <a:ext uri="{FF2B5EF4-FFF2-40B4-BE49-F238E27FC236}">
                  <a16:creationId xmlns:a16="http://schemas.microsoft.com/office/drawing/2014/main" id="{5E3ACF80-53A7-A346-8DE6-AA112CF8A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3214" y="5118341"/>
              <a:ext cx="1557097" cy="4616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曲率半径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7C83FA5-F348-BF4C-A5FE-5FC496D9F7D5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5629275"/>
            <a:ext cx="2038350" cy="460375"/>
            <a:chOff x="5343525" y="5628509"/>
            <a:chExt cx="2038310" cy="461665"/>
          </a:xfrm>
        </p:grpSpPr>
        <p:graphicFrame>
          <p:nvGraphicFramePr>
            <p:cNvPr id="56344" name="对象 45">
              <a:extLst>
                <a:ext uri="{FF2B5EF4-FFF2-40B4-BE49-F238E27FC236}">
                  <a16:creationId xmlns:a16="http://schemas.microsoft.com/office/drawing/2014/main" id="{1EC33DAB-B05A-FA4A-9812-3BF7552001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3525" y="5684717"/>
            <a:ext cx="3175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29" name="Equation" r:id="rId19" imgW="2921000" imgH="3213100" progId="Equation.DSMT4">
                    <p:embed/>
                  </p:oleObj>
                </mc:Choice>
                <mc:Fallback>
                  <p:oleObj name="Equation" r:id="rId19" imgW="2921000" imgH="3213100" progId="Equation.DSMT4">
                    <p:embed/>
                    <p:pic>
                      <p:nvPicPr>
                        <p:cNvPr id="56344" name="对象 45">
                          <a:extLst>
                            <a:ext uri="{FF2B5EF4-FFF2-40B4-BE49-F238E27FC236}">
                              <a16:creationId xmlns:a16="http://schemas.microsoft.com/office/drawing/2014/main" id="{1EC33DAB-B05A-FA4A-9812-3BF7552001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3525" y="5684717"/>
                          <a:ext cx="317500" cy="34925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5" name="文本框 48">
              <a:extLst>
                <a:ext uri="{FF2B5EF4-FFF2-40B4-BE49-F238E27FC236}">
                  <a16:creationId xmlns:a16="http://schemas.microsoft.com/office/drawing/2014/main" id="{E7A7B26E-7376-B44D-93B4-4D5320893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738" y="5628509"/>
              <a:ext cx="1557097" cy="46166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挠率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0114161-EAD5-1E40-81C0-CCDFE8AAD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1571625"/>
            <a:ext cx="1979612" cy="23622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628252-B0EA-0D43-81D6-B0E1E28A327D}"/>
              </a:ext>
            </a:extLst>
          </p:cNvPr>
          <p:cNvGrpSpPr>
            <a:grpSpLocks/>
          </p:cNvGrpSpPr>
          <p:nvPr/>
        </p:nvGrpSpPr>
        <p:grpSpPr bwMode="auto">
          <a:xfrm>
            <a:off x="3665538" y="2589213"/>
            <a:ext cx="1557337" cy="830262"/>
            <a:chOff x="3559050" y="1916570"/>
            <a:chExt cx="1557097" cy="830997"/>
          </a:xfrm>
        </p:grpSpPr>
        <p:sp>
          <p:nvSpPr>
            <p:cNvPr id="56342" name="文本框 50">
              <a:extLst>
                <a:ext uri="{FF2B5EF4-FFF2-40B4-BE49-F238E27FC236}">
                  <a16:creationId xmlns:a16="http://schemas.microsoft.com/office/drawing/2014/main" id="{891872E7-88D6-F540-AA32-B588FE21E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9050" y="1916570"/>
              <a:ext cx="1557097" cy="830997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平面曲线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56343" name="对象 51">
              <a:extLst>
                <a:ext uri="{FF2B5EF4-FFF2-40B4-BE49-F238E27FC236}">
                  <a16:creationId xmlns:a16="http://schemas.microsoft.com/office/drawing/2014/main" id="{C0B3E1C6-68B4-8D44-8B36-B0B730114B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3758" y="2303067"/>
            <a:ext cx="73025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530" name="Equation" r:id="rId21" imgW="6731000" imgH="4102100" progId="Equation.DSMT4">
                    <p:embed/>
                  </p:oleObj>
                </mc:Choice>
                <mc:Fallback>
                  <p:oleObj name="Equation" r:id="rId21" imgW="6731000" imgH="4102100" progId="Equation.DSMT4">
                    <p:embed/>
                    <p:pic>
                      <p:nvPicPr>
                        <p:cNvPr id="56343" name="对象 51">
                          <a:extLst>
                            <a:ext uri="{FF2B5EF4-FFF2-40B4-BE49-F238E27FC236}">
                              <a16:creationId xmlns:a16="http://schemas.microsoft.com/office/drawing/2014/main" id="{C0B3E1C6-68B4-8D44-8B36-B0B730114B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3758" y="2303067"/>
                          <a:ext cx="730250" cy="44450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65BCB57-D557-454C-AC0E-E6451FF76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900" y="592138"/>
            <a:ext cx="3359150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苏步青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《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微分几何学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》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66F4D8AD-7174-F547-ADA3-2528ED8038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452789"/>
              </p:ext>
            </p:extLst>
          </p:nvPr>
        </p:nvGraphicFramePr>
        <p:xfrm>
          <a:off x="3760788" y="1458913"/>
          <a:ext cx="13335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1" name="Equation" r:id="rId23" imgW="12293600" imgH="9067800" progId="Equation.DSMT4">
                  <p:embed/>
                </p:oleObj>
              </mc:Choice>
              <mc:Fallback>
                <p:oleObj name="Equation" r:id="rId23" imgW="12293600" imgH="90678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66F4D8AD-7174-F547-ADA3-2528ED8038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458913"/>
                        <a:ext cx="1333500" cy="9842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A7738319-6D23-104B-BBF5-1CB9E89D83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5738" y="1125538"/>
          <a:ext cx="1333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2" name="Equation" r:id="rId25" imgW="12293600" imgH="4686300" progId="Equation.DSMT4">
                  <p:embed/>
                </p:oleObj>
              </mc:Choice>
              <mc:Fallback>
                <p:oleObj name="Equation" r:id="rId25" imgW="12293600" imgH="46863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A7738319-6D23-104B-BBF5-1CB9E89D83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1125538"/>
                        <a:ext cx="1333500" cy="5080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1" name="灯片编号占位符 5">
            <a:extLst>
              <a:ext uri="{FF2B5EF4-FFF2-40B4-BE49-F238E27FC236}">
                <a16:creationId xmlns:a16="http://schemas.microsoft.com/office/drawing/2014/main" id="{CC8B18E3-92D9-2449-BA02-5FB25453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E6A55A-85EB-5D45-8E08-600B95542B70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1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16">
            <a:extLst>
              <a:ext uri="{FF2B5EF4-FFF2-40B4-BE49-F238E27FC236}">
                <a16:creationId xmlns:a16="http://schemas.microsoft.com/office/drawing/2014/main" id="{0EAB513C-220E-3F49-A1B7-35462121F4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9688" y="1612900"/>
          <a:ext cx="37957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6" name="BMP 图象" r:id="rId3" imgW="3162300" imgH="2603500" progId="Paint.Picture">
                  <p:embed/>
                </p:oleObj>
              </mc:Choice>
              <mc:Fallback>
                <p:oleObj name="BMP 图象" r:id="rId3" imgW="3162300" imgH="2603500" progId="Paint.Picture">
                  <p:embed/>
                  <p:pic>
                    <p:nvPicPr>
                      <p:cNvPr id="77826" name="Object 16">
                        <a:extLst>
                          <a:ext uri="{FF2B5EF4-FFF2-40B4-BE49-F238E27FC236}">
                            <a16:creationId xmlns:a16="http://schemas.microsoft.com/office/drawing/2014/main" id="{0EAB513C-220E-3F49-A1B7-35462121F4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1612900"/>
                        <a:ext cx="3795712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827" name="直接箭头连接符 3">
            <a:extLst>
              <a:ext uri="{FF2B5EF4-FFF2-40B4-BE49-F238E27FC236}">
                <a16:creationId xmlns:a16="http://schemas.microsoft.com/office/drawing/2014/main" id="{9A5827B7-5AE7-EA47-9D1B-450D1E42C6A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227763" y="2814638"/>
            <a:ext cx="1008062" cy="72072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28" name="直接箭头连接符 5">
            <a:extLst>
              <a:ext uri="{FF2B5EF4-FFF2-40B4-BE49-F238E27FC236}">
                <a16:creationId xmlns:a16="http://schemas.microsoft.com/office/drawing/2014/main" id="{999989A2-A54C-D945-8D02-3EA33428FE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75463" y="3535363"/>
            <a:ext cx="355600" cy="5413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829" name="矩形 10">
            <a:extLst>
              <a:ext uri="{FF2B5EF4-FFF2-40B4-BE49-F238E27FC236}">
                <a16:creationId xmlns:a16="http://schemas.microsoft.com/office/drawing/2014/main" id="{0936C0A8-CE23-2340-A893-57D84638D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3535363"/>
            <a:ext cx="863600" cy="757237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7830" name="直接连接符 12">
            <a:extLst>
              <a:ext uri="{FF2B5EF4-FFF2-40B4-BE49-F238E27FC236}">
                <a16:creationId xmlns:a16="http://schemas.microsoft.com/office/drawing/2014/main" id="{602AEB73-5043-9848-9E13-A106C9F489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31063" y="3546475"/>
            <a:ext cx="0" cy="962025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1" name="直接连接符 14">
            <a:extLst>
              <a:ext uri="{FF2B5EF4-FFF2-40B4-BE49-F238E27FC236}">
                <a16:creationId xmlns:a16="http://schemas.microsoft.com/office/drawing/2014/main" id="{C07D772D-F571-BA4D-BFFA-40F6FE33F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27763" y="3524250"/>
            <a:ext cx="1003300" cy="11113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饼形 21">
            <a:extLst>
              <a:ext uri="{FF2B5EF4-FFF2-40B4-BE49-F238E27FC236}">
                <a16:creationId xmlns:a16="http://schemas.microsoft.com/office/drawing/2014/main" id="{4221FED6-BD1E-634B-B853-192DAD726982}"/>
              </a:ext>
            </a:extLst>
          </p:cNvPr>
          <p:cNvSpPr/>
          <p:nvPr/>
        </p:nvSpPr>
        <p:spPr bwMode="auto">
          <a:xfrm rot="13283722" flipH="1">
            <a:off x="6902450" y="3252788"/>
            <a:ext cx="647700" cy="612775"/>
          </a:xfrm>
          <a:prstGeom prst="pie">
            <a:avLst>
              <a:gd name="adj1" fmla="val 7833106"/>
              <a:gd name="adj2" fmla="val 10923526"/>
            </a:avLst>
          </a:prstGeom>
          <a:noFill/>
          <a:ln w="9525" cap="sq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7833" name="直接连接符 15">
            <a:extLst>
              <a:ext uri="{FF2B5EF4-FFF2-40B4-BE49-F238E27FC236}">
                <a16:creationId xmlns:a16="http://schemas.microsoft.com/office/drawing/2014/main" id="{FC463491-5A65-464E-843E-C760D4BD65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31063" y="2814638"/>
            <a:ext cx="0" cy="963612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7834" name="对象 18">
            <a:extLst>
              <a:ext uri="{FF2B5EF4-FFF2-40B4-BE49-F238E27FC236}">
                <a16:creationId xmlns:a16="http://schemas.microsoft.com/office/drawing/2014/main" id="{A0FCEBCF-8058-224B-A418-7A172EAC23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3300" y="2432050"/>
          <a:ext cx="28892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7" name="Equation" r:id="rId5" imgW="3505200" imgH="4102100" progId="Equation.DSMT4">
                  <p:embed/>
                </p:oleObj>
              </mc:Choice>
              <mc:Fallback>
                <p:oleObj name="Equation" r:id="rId5" imgW="3505200" imgH="4102100" progId="Equation.DSMT4">
                  <p:embed/>
                  <p:pic>
                    <p:nvPicPr>
                      <p:cNvPr id="77834" name="对象 18">
                        <a:extLst>
                          <a:ext uri="{FF2B5EF4-FFF2-40B4-BE49-F238E27FC236}">
                            <a16:creationId xmlns:a16="http://schemas.microsoft.com/office/drawing/2014/main" id="{A0FCEBCF-8058-224B-A418-7A172EAC23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2432050"/>
                        <a:ext cx="288925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5" name="对象 19">
            <a:extLst>
              <a:ext uri="{FF2B5EF4-FFF2-40B4-BE49-F238E27FC236}">
                <a16:creationId xmlns:a16="http://schemas.microsoft.com/office/drawing/2014/main" id="{2BCE16CC-27E8-E846-95F5-A2F590C9F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4638" y="2741613"/>
          <a:ext cx="31273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8" name="Equation" r:id="rId7" imgW="3797300" imgH="5270500" progId="Equation.DSMT4">
                  <p:embed/>
                </p:oleObj>
              </mc:Choice>
              <mc:Fallback>
                <p:oleObj name="Equation" r:id="rId7" imgW="3797300" imgH="5270500" progId="Equation.DSMT4">
                  <p:embed/>
                  <p:pic>
                    <p:nvPicPr>
                      <p:cNvPr id="77835" name="对象 19">
                        <a:extLst>
                          <a:ext uri="{FF2B5EF4-FFF2-40B4-BE49-F238E27FC236}">
                            <a16:creationId xmlns:a16="http://schemas.microsoft.com/office/drawing/2014/main" id="{2BCE16CC-27E8-E846-95F5-A2F590C9FC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4638" y="2741613"/>
                        <a:ext cx="31273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对象 20">
            <a:extLst>
              <a:ext uri="{FF2B5EF4-FFF2-40B4-BE49-F238E27FC236}">
                <a16:creationId xmlns:a16="http://schemas.microsoft.com/office/drawing/2014/main" id="{A42081D4-AFFC-DA4F-9DC6-AACC9D90C8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18300" y="3544888"/>
          <a:ext cx="3365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9" name="Equation" r:id="rId9" imgW="4102100" imgH="5270500" progId="Equation.DSMT4">
                  <p:embed/>
                </p:oleObj>
              </mc:Choice>
              <mc:Fallback>
                <p:oleObj name="Equation" r:id="rId9" imgW="4102100" imgH="5270500" progId="Equation.DSMT4">
                  <p:embed/>
                  <p:pic>
                    <p:nvPicPr>
                      <p:cNvPr id="77836" name="对象 20">
                        <a:extLst>
                          <a:ext uri="{FF2B5EF4-FFF2-40B4-BE49-F238E27FC236}">
                            <a16:creationId xmlns:a16="http://schemas.microsoft.com/office/drawing/2014/main" id="{A42081D4-AFFC-DA4F-9DC6-AACC9D90C8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3544888"/>
                        <a:ext cx="3365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837" name="直接箭头连接符 4">
            <a:extLst>
              <a:ext uri="{FF2B5EF4-FFF2-40B4-BE49-F238E27FC236}">
                <a16:creationId xmlns:a16="http://schemas.microsoft.com/office/drawing/2014/main" id="{69158119-1EE0-4149-89CF-DA64BC378B9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669088" y="3127375"/>
            <a:ext cx="561975" cy="4191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7838" name="对象 22">
            <a:extLst>
              <a:ext uri="{FF2B5EF4-FFF2-40B4-BE49-F238E27FC236}">
                <a16:creationId xmlns:a16="http://schemas.microsoft.com/office/drawing/2014/main" id="{C23F5426-6C34-2540-8B2E-308623FE75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6738" y="2989263"/>
          <a:ext cx="26511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0" name="Equation" r:id="rId11" imgW="3213100" imgH="3797300" progId="Equation.DSMT4">
                  <p:embed/>
                </p:oleObj>
              </mc:Choice>
              <mc:Fallback>
                <p:oleObj name="Equation" r:id="rId11" imgW="3213100" imgH="3797300" progId="Equation.DSMT4">
                  <p:embed/>
                  <p:pic>
                    <p:nvPicPr>
                      <p:cNvPr id="77838" name="对象 22">
                        <a:extLst>
                          <a:ext uri="{FF2B5EF4-FFF2-40B4-BE49-F238E27FC236}">
                            <a16:creationId xmlns:a16="http://schemas.microsoft.com/office/drawing/2014/main" id="{C23F5426-6C34-2540-8B2E-308623FE75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2989263"/>
                        <a:ext cx="265112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8">
            <a:extLst>
              <a:ext uri="{FF2B5EF4-FFF2-40B4-BE49-F238E27FC236}">
                <a16:creationId xmlns:a16="http://schemas.microsoft.com/office/drawing/2014/main" id="{6A0165EB-801D-D44D-9773-EE55CEE5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" y="180209"/>
            <a:ext cx="6551613" cy="11302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动系中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点作圆周运动，其速度和加速度如图；结合上页，水平方向上的投影应等于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v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和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0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77840" name="对象 24">
            <a:extLst>
              <a:ext uri="{FF2B5EF4-FFF2-40B4-BE49-F238E27FC236}">
                <a16:creationId xmlns:a16="http://schemas.microsoft.com/office/drawing/2014/main" id="{B7C26BA8-A3D1-FC41-BFAC-9272AFD50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463" y="2008188"/>
          <a:ext cx="2601912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1" name="Equation" r:id="rId13" imgW="31597600" imgH="10528300" progId="Equation.DSMT4">
                  <p:embed/>
                </p:oleObj>
              </mc:Choice>
              <mc:Fallback>
                <p:oleObj name="Equation" r:id="rId13" imgW="31597600" imgH="10528300" progId="Equation.DSMT4">
                  <p:embed/>
                  <p:pic>
                    <p:nvPicPr>
                      <p:cNvPr id="77840" name="对象 24">
                        <a:extLst>
                          <a:ext uri="{FF2B5EF4-FFF2-40B4-BE49-F238E27FC236}">
                            <a16:creationId xmlns:a16="http://schemas.microsoft.com/office/drawing/2014/main" id="{B7C26BA8-A3D1-FC41-BFAC-9272AFD50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2008188"/>
                        <a:ext cx="2601912" cy="8699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1" name="对象 25">
            <a:extLst>
              <a:ext uri="{FF2B5EF4-FFF2-40B4-BE49-F238E27FC236}">
                <a16:creationId xmlns:a16="http://schemas.microsoft.com/office/drawing/2014/main" id="{19A1E5E5-3A6C-8540-94B9-A17C0635D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7700" y="1838325"/>
          <a:ext cx="2649538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2" name="Equation" r:id="rId15" imgW="32181800" imgH="14630400" progId="Equation.DSMT4">
                  <p:embed/>
                </p:oleObj>
              </mc:Choice>
              <mc:Fallback>
                <p:oleObj name="Equation" r:id="rId15" imgW="32181800" imgH="14630400" progId="Equation.DSMT4">
                  <p:embed/>
                  <p:pic>
                    <p:nvPicPr>
                      <p:cNvPr id="77841" name="对象 25">
                        <a:extLst>
                          <a:ext uri="{FF2B5EF4-FFF2-40B4-BE49-F238E27FC236}">
                            <a16:creationId xmlns:a16="http://schemas.microsoft.com/office/drawing/2014/main" id="{19A1E5E5-3A6C-8540-94B9-A17C0635DE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1838325"/>
                        <a:ext cx="2649538" cy="12080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2" name="右箭头 26">
            <a:extLst>
              <a:ext uri="{FF2B5EF4-FFF2-40B4-BE49-F238E27FC236}">
                <a16:creationId xmlns:a16="http://schemas.microsoft.com/office/drawing/2014/main" id="{B5CA0535-CEE4-2B4C-A549-85796955F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268538"/>
            <a:ext cx="285750" cy="3492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7843" name="对象 27">
            <a:extLst>
              <a:ext uri="{FF2B5EF4-FFF2-40B4-BE49-F238E27FC236}">
                <a16:creationId xmlns:a16="http://schemas.microsoft.com/office/drawing/2014/main" id="{FB6AF7CA-7D8E-5544-95DA-E6FB933E21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" y="3182938"/>
          <a:ext cx="464820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3" name="Equation" r:id="rId17" imgW="56464200" imgH="20485100" progId="Equation.DSMT4">
                  <p:embed/>
                </p:oleObj>
              </mc:Choice>
              <mc:Fallback>
                <p:oleObj name="Equation" r:id="rId17" imgW="56464200" imgH="20485100" progId="Equation.DSMT4">
                  <p:embed/>
                  <p:pic>
                    <p:nvPicPr>
                      <p:cNvPr id="77843" name="对象 27">
                        <a:extLst>
                          <a:ext uri="{FF2B5EF4-FFF2-40B4-BE49-F238E27FC236}">
                            <a16:creationId xmlns:a16="http://schemas.microsoft.com/office/drawing/2014/main" id="{FB6AF7CA-7D8E-5544-95DA-E6FB933E2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" y="3182938"/>
                        <a:ext cx="4648200" cy="16906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5" name="灯片编号占位符 3">
            <a:extLst>
              <a:ext uri="{FF2B5EF4-FFF2-40B4-BE49-F238E27FC236}">
                <a16:creationId xmlns:a16="http://schemas.microsoft.com/office/drawing/2014/main" id="{8867F750-4BE2-3346-AA11-702BBEB0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C0653-3818-A642-8141-5F018759F7D5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1A04001-2226-40E6-8D42-742A3A16F886}"/>
                  </a:ext>
                </a:extLst>
              </p:cNvPr>
              <p:cNvSpPr/>
              <p:nvPr/>
            </p:nvSpPr>
            <p:spPr>
              <a:xfrm>
                <a:off x="6904057" y="188838"/>
                <a:ext cx="1618071" cy="12003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 </m:t>
                      </m:r>
                    </m:oMath>
                  </m:oMathPara>
                </a14:m>
                <a:endPara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sub>
                        <m:sup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1A04001-2226-40E6-8D42-742A3A16F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057" y="188838"/>
                <a:ext cx="1618071" cy="120032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D0F3004-16E9-490E-AAA6-3BF6F49C8BC4}"/>
                  </a:ext>
                </a:extLst>
              </p:cNvPr>
              <p:cNvSpPr/>
              <p:nvPr/>
            </p:nvSpPr>
            <p:spPr>
              <a:xfrm>
                <a:off x="166687" y="5318292"/>
                <a:ext cx="7110344" cy="1073179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cot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bSup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bSup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cot</m:t>
                        </m:r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den>
                    </m:f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csc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𝜑</m:t>
                        </m:r>
                      </m:e>
                    </m:func>
                  </m:oMath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D0F3004-16E9-490E-AAA6-3BF6F49C8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7" y="5318292"/>
                <a:ext cx="7110344" cy="107317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2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2B24B2-E840-4A44-B046-453EBC2B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8E702-5683-2E48-AFB9-9D40E6278F4C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39273A-7AE0-4E75-BD9D-0868CCC7FD7C}"/>
                  </a:ext>
                </a:extLst>
              </p:cNvPr>
              <p:cNvSpPr txBox="1"/>
              <p:nvPr/>
            </p:nvSpPr>
            <p:spPr>
              <a:xfrm>
                <a:off x="662524" y="3266180"/>
                <a:ext cx="7941923" cy="216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⟹          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func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func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839273A-7AE0-4E75-BD9D-0868CCC7F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24" y="3266180"/>
                <a:ext cx="7941923" cy="2166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70F413D5-2418-473C-9859-7AA9057B1D36}"/>
              </a:ext>
            </a:extLst>
          </p:cNvPr>
          <p:cNvGrpSpPr/>
          <p:nvPr/>
        </p:nvGrpSpPr>
        <p:grpSpPr>
          <a:xfrm>
            <a:off x="2915816" y="-21539"/>
            <a:ext cx="3816424" cy="3135210"/>
            <a:chOff x="2915816" y="-77421"/>
            <a:chExt cx="3816424" cy="313521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745D96F-A1A6-45DE-9DD5-B5F15F6FEFC3}"/>
                </a:ext>
              </a:extLst>
            </p:cNvPr>
            <p:cNvSpPr/>
            <p:nvPr/>
          </p:nvSpPr>
          <p:spPr bwMode="auto">
            <a:xfrm>
              <a:off x="2915816" y="0"/>
              <a:ext cx="3816424" cy="305778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FC45239-D0E6-4505-9C16-6487BB82C070}"/>
                </a:ext>
              </a:extLst>
            </p:cNvPr>
            <p:cNvGrpSpPr/>
            <p:nvPr/>
          </p:nvGrpSpPr>
          <p:grpSpPr>
            <a:xfrm>
              <a:off x="2974755" y="236624"/>
              <a:ext cx="3686870" cy="2735674"/>
              <a:chOff x="1102547" y="1759963"/>
              <a:chExt cx="3686870" cy="2735674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2AD6AC7D-9205-49E1-8369-92A95F5056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102547" y="2636912"/>
                <a:ext cx="2736544" cy="1009393"/>
              </a:xfrm>
              <a:prstGeom prst="straightConnector1">
                <a:avLst/>
              </a:prstGeom>
              <a:ln w="12700">
                <a:prstDash val="dash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6980369A-3348-4B42-82E5-8F1325487F3D}"/>
                  </a:ext>
                </a:extLst>
              </p:cNvPr>
              <p:cNvSpPr/>
              <p:nvPr/>
            </p:nvSpPr>
            <p:spPr bwMode="auto">
              <a:xfrm>
                <a:off x="3707904" y="2636912"/>
                <a:ext cx="262374" cy="1854200"/>
              </a:xfrm>
              <a:custGeom>
                <a:avLst/>
                <a:gdLst>
                  <a:gd name="connsiteX0" fmla="*/ 0 w 598715"/>
                  <a:gd name="connsiteY0" fmla="*/ 1854200 h 1854200"/>
                  <a:gd name="connsiteX1" fmla="*/ 584200 w 598715"/>
                  <a:gd name="connsiteY1" fmla="*/ 931333 h 1854200"/>
                  <a:gd name="connsiteX2" fmla="*/ 364066 w 598715"/>
                  <a:gd name="connsiteY2" fmla="*/ 0 h 185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715" h="1854200">
                    <a:moveTo>
                      <a:pt x="0" y="1854200"/>
                    </a:moveTo>
                    <a:cubicBezTo>
                      <a:pt x="261761" y="1547283"/>
                      <a:pt x="523522" y="1240366"/>
                      <a:pt x="584200" y="931333"/>
                    </a:cubicBezTo>
                    <a:cubicBezTo>
                      <a:pt x="644878" y="622300"/>
                      <a:pt x="504472" y="311150"/>
                      <a:pt x="364066" y="0"/>
                    </a:cubicBezTo>
                  </a:path>
                </a:pathLst>
              </a:custGeom>
              <a:ln w="12700"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EF22BFBC-2EAA-4B65-8F9C-F5D46F5E77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205377" y="3355711"/>
                <a:ext cx="2504741" cy="1135402"/>
              </a:xfrm>
              <a:prstGeom prst="straightConnector1">
                <a:avLst/>
              </a:prstGeom>
              <a:ln w="12700">
                <a:prstDash val="dash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12B0F4AE-0CC9-4442-9107-F3DE499C9D6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707904" y="3646305"/>
                <a:ext cx="377793" cy="84933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2E8232F-140F-4CCA-B105-2E435C65BDF1}"/>
                      </a:ext>
                    </a:extLst>
                  </p:cNvPr>
                  <p:cNvSpPr txBox="1"/>
                  <p:nvPr/>
                </p:nvSpPr>
                <p:spPr>
                  <a:xfrm>
                    <a:off x="1218201" y="3607043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82E8232F-140F-4CCA-B105-2E435C65BD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8201" y="3607043"/>
                    <a:ext cx="529208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414BB25E-342D-495C-AA7A-F4B7A896A760}"/>
                      </a:ext>
                    </a:extLst>
                  </p:cNvPr>
                  <p:cNvSpPr txBox="1"/>
                  <p:nvPr/>
                </p:nvSpPr>
                <p:spPr>
                  <a:xfrm>
                    <a:off x="2457747" y="2510903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414BB25E-342D-495C-AA7A-F4B7A896A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7747" y="2510903"/>
                    <a:ext cx="529208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5133ACD8-1E8E-4369-9544-4941EA156BBA}"/>
                      </a:ext>
                    </a:extLst>
                  </p:cNvPr>
                  <p:cNvSpPr txBox="1"/>
                  <p:nvPr/>
                </p:nvSpPr>
                <p:spPr>
                  <a:xfrm>
                    <a:off x="3405606" y="3189080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5133ACD8-1E8E-4369-9544-4941EA156B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5606" y="3189080"/>
                    <a:ext cx="52920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678E1B5-E091-48DE-833E-16F40052492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332" y="4018386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A678E1B5-E091-48DE-833E-16F4005249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332" y="4018386"/>
                    <a:ext cx="52920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t="-18421" r="-114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3082517C-E054-474D-B51E-DBF3B57550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23639" y="1953800"/>
                    <a:ext cx="150378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3082517C-E054-474D-B51E-DBF3B57550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3639" y="1953800"/>
                    <a:ext cx="1503784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84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4E66C7C3-7566-414B-B042-971C42853B3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82432" y="3301246"/>
                <a:ext cx="52475" cy="370840"/>
              </a:xfrm>
              <a:custGeom>
                <a:avLst/>
                <a:gdLst>
                  <a:gd name="connsiteX0" fmla="*/ 0 w 598715"/>
                  <a:gd name="connsiteY0" fmla="*/ 1854200 h 1854200"/>
                  <a:gd name="connsiteX1" fmla="*/ 584200 w 598715"/>
                  <a:gd name="connsiteY1" fmla="*/ 931333 h 1854200"/>
                  <a:gd name="connsiteX2" fmla="*/ 364066 w 598715"/>
                  <a:gd name="connsiteY2" fmla="*/ 0 h 185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715" h="1854200">
                    <a:moveTo>
                      <a:pt x="0" y="1854200"/>
                    </a:moveTo>
                    <a:cubicBezTo>
                      <a:pt x="261761" y="1547283"/>
                      <a:pt x="523522" y="1240366"/>
                      <a:pt x="584200" y="931333"/>
                    </a:cubicBezTo>
                    <a:cubicBezTo>
                      <a:pt x="644878" y="622300"/>
                      <a:pt x="504472" y="311150"/>
                      <a:pt x="364066" y="0"/>
                    </a:cubicBezTo>
                  </a:path>
                </a:pathLst>
              </a:custGeom>
              <a:ln w="12700"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6B44883B-664B-47D5-9945-451EC25ACF69}"/>
                      </a:ext>
                    </a:extLst>
                  </p:cNvPr>
                  <p:cNvSpPr txBox="1"/>
                  <p:nvPr/>
                </p:nvSpPr>
                <p:spPr>
                  <a:xfrm>
                    <a:off x="2049707" y="3255833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6B44883B-664B-47D5-9945-451EC25ACF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9707" y="3255833"/>
                    <a:ext cx="529208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99" r="-45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8157325-4CB5-4858-883E-5D09C43D27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62892" y="1792104"/>
                <a:ext cx="377793" cy="84933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50016CC0-4C86-4132-9091-AE6264C4F6F5}"/>
                  </a:ext>
                </a:extLst>
              </p:cNvPr>
              <p:cNvCxnSpPr>
                <a:cxnSpLocks noChangeAspect="1"/>
              </p:cNvCxnSpPr>
              <p:nvPr/>
            </p:nvCxnSpPr>
            <p:spPr bwMode="auto">
              <a:xfrm rot="-2640000" flipV="1">
                <a:off x="3519007" y="1759963"/>
                <a:ext cx="377793" cy="84933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F467B5D-D2F7-4D01-92C6-BD646106B431}"/>
                      </a:ext>
                    </a:extLst>
                  </p:cNvPr>
                  <p:cNvSpPr txBox="1"/>
                  <p:nvPr/>
                </p:nvSpPr>
                <p:spPr>
                  <a:xfrm>
                    <a:off x="4260209" y="1953800"/>
                    <a:ext cx="52920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F467B5D-D2F7-4D01-92C6-BD646106B4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0209" y="1953800"/>
                    <a:ext cx="529208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345" t="-18421" r="-1149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9A1508E9-F548-4AF4-BF2C-92C41C0263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5679138">
                <a:off x="3878433" y="2165477"/>
                <a:ext cx="36733" cy="259588"/>
              </a:xfrm>
              <a:custGeom>
                <a:avLst/>
                <a:gdLst>
                  <a:gd name="connsiteX0" fmla="*/ 0 w 598715"/>
                  <a:gd name="connsiteY0" fmla="*/ 1854200 h 1854200"/>
                  <a:gd name="connsiteX1" fmla="*/ 584200 w 598715"/>
                  <a:gd name="connsiteY1" fmla="*/ 931333 h 1854200"/>
                  <a:gd name="connsiteX2" fmla="*/ 364066 w 598715"/>
                  <a:gd name="connsiteY2" fmla="*/ 0 h 185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715" h="1854200">
                    <a:moveTo>
                      <a:pt x="0" y="1854200"/>
                    </a:moveTo>
                    <a:cubicBezTo>
                      <a:pt x="261761" y="1547283"/>
                      <a:pt x="523522" y="1240366"/>
                      <a:pt x="584200" y="931333"/>
                    </a:cubicBezTo>
                    <a:cubicBezTo>
                      <a:pt x="644878" y="622300"/>
                      <a:pt x="504472" y="311150"/>
                      <a:pt x="364066" y="0"/>
                    </a:cubicBezTo>
                  </a:path>
                </a:pathLst>
              </a:custGeom>
              <a:ln w="12700"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008D780E-F5EA-4459-A17C-7DDA72091B2F}"/>
                      </a:ext>
                    </a:extLst>
                  </p:cNvPr>
                  <p:cNvSpPr txBox="1"/>
                  <p:nvPr/>
                </p:nvSpPr>
                <p:spPr>
                  <a:xfrm>
                    <a:off x="3629099" y="1910834"/>
                    <a:ext cx="5292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008D780E-F5EA-4459-A17C-7DDA72091B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9099" y="1910834"/>
                    <a:ext cx="529208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17C1F1D-1234-4F39-9C5D-68393BA6EC5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436096" y="224592"/>
              <a:ext cx="670426" cy="27737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81E4E0F-880D-46BB-93C6-CC728B93E0A8}"/>
                    </a:ext>
                  </a:extLst>
                </p:cNvPr>
                <p:cNvSpPr txBox="1"/>
                <p:nvPr/>
              </p:nvSpPr>
              <p:spPr>
                <a:xfrm>
                  <a:off x="5542418" y="-77421"/>
                  <a:ext cx="5292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A81E4E0F-880D-46BB-93C6-CC728B93E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418" y="-77421"/>
                  <a:ext cx="529208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16667" r="-471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4F96C0B-EA0D-4286-B97C-428B6F9E2EED}"/>
                  </a:ext>
                </a:extLst>
              </p:cNvPr>
              <p:cNvSpPr/>
              <p:nvPr/>
            </p:nvSpPr>
            <p:spPr>
              <a:xfrm>
                <a:off x="4110422" y="5478600"/>
                <a:ext cx="1474634" cy="85626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4F96C0B-EA0D-4286-B97C-428B6F9E2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22" y="5478600"/>
                <a:ext cx="1474634" cy="8562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66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79" name="Object 3">
            <a:extLst>
              <a:ext uri="{FF2B5EF4-FFF2-40B4-BE49-F238E27FC236}">
                <a16:creationId xmlns:a16="http://schemas.microsoft.com/office/drawing/2014/main" id="{2A3E1EE7-BF80-064D-B72D-AC58A42FD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5075" y="3475038"/>
          <a:ext cx="11128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04" name="公式" r:id="rId4" imgW="11404600" imgH="4686300" progId="Equation.3">
                  <p:embed/>
                </p:oleObj>
              </mc:Choice>
              <mc:Fallback>
                <p:oleObj name="公式" r:id="rId4" imgW="11404600" imgH="4686300" progId="Equation.3">
                  <p:embed/>
                  <p:pic>
                    <p:nvPicPr>
                      <p:cNvPr id="101379" name="Object 3">
                        <a:extLst>
                          <a:ext uri="{FF2B5EF4-FFF2-40B4-BE49-F238E27FC236}">
                            <a16:creationId xmlns:a16="http://schemas.microsoft.com/office/drawing/2014/main" id="{2A3E1EE7-BF80-064D-B72D-AC58A42FD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3475038"/>
                        <a:ext cx="11128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Arc 4">
            <a:extLst>
              <a:ext uri="{FF2B5EF4-FFF2-40B4-BE49-F238E27FC236}">
                <a16:creationId xmlns:a16="http://schemas.microsoft.com/office/drawing/2014/main" id="{462228CC-80B3-BC42-8333-A5179B3A3705}"/>
              </a:ext>
            </a:extLst>
          </p:cNvPr>
          <p:cNvSpPr>
            <a:spLocks/>
          </p:cNvSpPr>
          <p:nvPr/>
        </p:nvSpPr>
        <p:spPr bwMode="auto">
          <a:xfrm flipH="1">
            <a:off x="5727700" y="2603500"/>
            <a:ext cx="3106738" cy="2406650"/>
          </a:xfrm>
          <a:custGeom>
            <a:avLst/>
            <a:gdLst>
              <a:gd name="T0" fmla="*/ 0 w 23011"/>
              <a:gd name="T1" fmla="*/ 2147483646 h 21600"/>
              <a:gd name="T2" fmla="*/ 2147483646 w 23011"/>
              <a:gd name="T3" fmla="*/ 2147483646 h 21600"/>
              <a:gd name="T4" fmla="*/ 2147483646 w 23011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011" h="21600" fill="none" extrusionOk="0">
                <a:moveTo>
                  <a:pt x="0" y="46"/>
                </a:moveTo>
                <a:cubicBezTo>
                  <a:pt x="469" y="15"/>
                  <a:pt x="940" y="-1"/>
                  <a:pt x="1411" y="0"/>
                </a:cubicBezTo>
                <a:cubicBezTo>
                  <a:pt x="13340" y="0"/>
                  <a:pt x="23011" y="9670"/>
                  <a:pt x="23011" y="21600"/>
                </a:cubicBezTo>
              </a:path>
              <a:path w="23011" h="21600" stroke="0" extrusionOk="0">
                <a:moveTo>
                  <a:pt x="0" y="46"/>
                </a:moveTo>
                <a:cubicBezTo>
                  <a:pt x="469" y="15"/>
                  <a:pt x="940" y="-1"/>
                  <a:pt x="1411" y="0"/>
                </a:cubicBezTo>
                <a:cubicBezTo>
                  <a:pt x="13340" y="0"/>
                  <a:pt x="23011" y="9670"/>
                  <a:pt x="23011" y="21600"/>
                </a:cubicBezTo>
                <a:lnTo>
                  <a:pt x="1411" y="21600"/>
                </a:lnTo>
                <a:lnTo>
                  <a:pt x="0" y="46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372" name="Line 6">
            <a:extLst>
              <a:ext uri="{FF2B5EF4-FFF2-40B4-BE49-F238E27FC236}">
                <a16:creationId xmlns:a16="http://schemas.microsoft.com/office/drawing/2014/main" id="{CB7F44AE-E7D0-CA49-AE4F-F2439FB1D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9863" y="2687638"/>
            <a:ext cx="788987" cy="671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1384" name="Group 8">
            <a:extLst>
              <a:ext uri="{FF2B5EF4-FFF2-40B4-BE49-F238E27FC236}">
                <a16:creationId xmlns:a16="http://schemas.microsoft.com/office/drawing/2014/main" id="{27170E6B-9FDC-3D40-8B8B-A1A4E63C11FF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911600"/>
            <a:ext cx="822325" cy="661988"/>
            <a:chOff x="3585" y="3127"/>
            <a:chExt cx="518" cy="417"/>
          </a:xfrm>
        </p:grpSpPr>
        <p:grpSp>
          <p:nvGrpSpPr>
            <p:cNvPr id="58418" name="Group 9">
              <a:extLst>
                <a:ext uri="{FF2B5EF4-FFF2-40B4-BE49-F238E27FC236}">
                  <a16:creationId xmlns:a16="http://schemas.microsoft.com/office/drawing/2014/main" id="{E38754DC-5E14-2E4D-B198-701361B37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5" y="3127"/>
              <a:ext cx="152" cy="296"/>
              <a:chOff x="3758" y="2090"/>
              <a:chExt cx="152" cy="296"/>
            </a:xfrm>
          </p:grpSpPr>
          <p:sp>
            <p:nvSpPr>
              <p:cNvPr id="58420" name="Line 10">
                <a:extLst>
                  <a:ext uri="{FF2B5EF4-FFF2-40B4-BE49-F238E27FC236}">
                    <a16:creationId xmlns:a16="http://schemas.microsoft.com/office/drawing/2014/main" id="{B54CAB50-3CBE-2340-8EC8-AAB91E3D2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1" y="2090"/>
                <a:ext cx="89" cy="17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421" name="Oval 11">
                <a:extLst>
                  <a:ext uri="{FF2B5EF4-FFF2-40B4-BE49-F238E27FC236}">
                    <a16:creationId xmlns:a16="http://schemas.microsoft.com/office/drawing/2014/main" id="{EFB50800-4CD4-5E40-9535-A642F1C44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8" y="234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p:grpSp>
        <p:graphicFrame>
          <p:nvGraphicFramePr>
            <p:cNvPr id="58419" name="Object 12">
              <a:extLst>
                <a:ext uri="{FF2B5EF4-FFF2-40B4-BE49-F238E27FC236}">
                  <a16:creationId xmlns:a16="http://schemas.microsoft.com/office/drawing/2014/main" id="{84BF9B1E-CFFF-4B46-9F9F-E41A40A020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9" y="3301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05" name="公式" r:id="rId6" imgW="7899400" imgH="4102100" progId="Equation.3">
                    <p:embed/>
                  </p:oleObj>
                </mc:Choice>
                <mc:Fallback>
                  <p:oleObj name="公式" r:id="rId6" imgW="7899400" imgH="4102100" progId="Equation.3">
                    <p:embed/>
                    <p:pic>
                      <p:nvPicPr>
                        <p:cNvPr id="58419" name="Object 12">
                          <a:extLst>
                            <a:ext uri="{FF2B5EF4-FFF2-40B4-BE49-F238E27FC236}">
                              <a16:creationId xmlns:a16="http://schemas.microsoft.com/office/drawing/2014/main" id="{84BF9B1E-CFFF-4B46-9F9F-E41A40A020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" y="3301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389" name="Group 13">
            <a:extLst>
              <a:ext uri="{FF2B5EF4-FFF2-40B4-BE49-F238E27FC236}">
                <a16:creationId xmlns:a16="http://schemas.microsoft.com/office/drawing/2014/main" id="{020797FC-3A4C-0242-A6FB-552BE498D1CE}"/>
              </a:ext>
            </a:extLst>
          </p:cNvPr>
          <p:cNvGrpSpPr>
            <a:grpSpLocks/>
          </p:cNvGrpSpPr>
          <p:nvPr/>
        </p:nvGrpSpPr>
        <p:grpSpPr bwMode="auto">
          <a:xfrm>
            <a:off x="8170863" y="2135188"/>
            <a:ext cx="712787" cy="520700"/>
            <a:chOff x="5243" y="257"/>
            <a:chExt cx="449" cy="328"/>
          </a:xfrm>
        </p:grpSpPr>
        <p:sp>
          <p:nvSpPr>
            <p:cNvPr id="58416" name="Text Box 14">
              <a:extLst>
                <a:ext uri="{FF2B5EF4-FFF2-40B4-BE49-F238E27FC236}">
                  <a16:creationId xmlns:a16="http://schemas.microsoft.com/office/drawing/2014/main" id="{A2BC1FE5-7778-4148-B8E7-A0A55A1C7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3" y="257"/>
              <a:ext cx="4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´</a:t>
              </a:r>
              <a:endParaRPr kumimoji="1" lang="en-US" altLang="zh-CN" sz="5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8417" name="Oval 15">
              <a:extLst>
                <a:ext uri="{FF2B5EF4-FFF2-40B4-BE49-F238E27FC236}">
                  <a16:creationId xmlns:a16="http://schemas.microsoft.com/office/drawing/2014/main" id="{4A3D7973-EC65-C343-A7BE-7DA689C2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1" y="542"/>
              <a:ext cx="64" cy="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01392" name="Group 16">
            <a:extLst>
              <a:ext uri="{FF2B5EF4-FFF2-40B4-BE49-F238E27FC236}">
                <a16:creationId xmlns:a16="http://schemas.microsoft.com/office/drawing/2014/main" id="{2B88BAAF-7C5D-284D-8BA5-5E09F8202052}"/>
              </a:ext>
            </a:extLst>
          </p:cNvPr>
          <p:cNvGrpSpPr>
            <a:grpSpLocks/>
          </p:cNvGrpSpPr>
          <p:nvPr/>
        </p:nvGrpSpPr>
        <p:grpSpPr bwMode="auto">
          <a:xfrm>
            <a:off x="6507163" y="2617788"/>
            <a:ext cx="1957387" cy="769937"/>
            <a:chOff x="4099" y="2252"/>
            <a:chExt cx="1233" cy="485"/>
          </a:xfrm>
        </p:grpSpPr>
        <p:sp>
          <p:nvSpPr>
            <p:cNvPr id="58414" name="Line 17">
              <a:extLst>
                <a:ext uri="{FF2B5EF4-FFF2-40B4-BE49-F238E27FC236}">
                  <a16:creationId xmlns:a16="http://schemas.microsoft.com/office/drawing/2014/main" id="{0776D055-F804-8849-BF26-26AD2AC3FA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99" y="2252"/>
              <a:ext cx="1233" cy="48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8415" name="Object 18">
              <a:extLst>
                <a:ext uri="{FF2B5EF4-FFF2-40B4-BE49-F238E27FC236}">
                  <a16:creationId xmlns:a16="http://schemas.microsoft.com/office/drawing/2014/main" id="{223ED286-1074-9B4D-8E44-6CB19372BA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48" y="2497"/>
            <a:ext cx="32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06" name="Equation" r:id="rId8" imgW="4394200" imgH="3213100" progId="Equation.DSMT4">
                    <p:embed/>
                  </p:oleObj>
                </mc:Choice>
                <mc:Fallback>
                  <p:oleObj name="Equation" r:id="rId8" imgW="4394200" imgH="3213100" progId="Equation.DSMT4">
                    <p:embed/>
                    <p:pic>
                      <p:nvPicPr>
                        <p:cNvPr id="58415" name="Object 18">
                          <a:extLst>
                            <a:ext uri="{FF2B5EF4-FFF2-40B4-BE49-F238E27FC236}">
                              <a16:creationId xmlns:a16="http://schemas.microsoft.com/office/drawing/2014/main" id="{223ED286-1074-9B4D-8E44-6CB19372BA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8" y="2497"/>
                          <a:ext cx="32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395" name="Group 19">
            <a:extLst>
              <a:ext uri="{FF2B5EF4-FFF2-40B4-BE49-F238E27FC236}">
                <a16:creationId xmlns:a16="http://schemas.microsoft.com/office/drawing/2014/main" id="{80FDB21B-B914-6741-AAA0-4E48781475FD}"/>
              </a:ext>
            </a:extLst>
          </p:cNvPr>
          <p:cNvGrpSpPr>
            <a:grpSpLocks/>
          </p:cNvGrpSpPr>
          <p:nvPr/>
        </p:nvGrpSpPr>
        <p:grpSpPr bwMode="auto">
          <a:xfrm>
            <a:off x="6980238" y="2020888"/>
            <a:ext cx="838200" cy="644525"/>
            <a:chOff x="4693" y="156"/>
            <a:chExt cx="528" cy="406"/>
          </a:xfrm>
        </p:grpSpPr>
        <p:graphicFrame>
          <p:nvGraphicFramePr>
            <p:cNvPr id="58412" name="Object 20">
              <a:extLst>
                <a:ext uri="{FF2B5EF4-FFF2-40B4-BE49-F238E27FC236}">
                  <a16:creationId xmlns:a16="http://schemas.microsoft.com/office/drawing/2014/main" id="{1321D323-A201-0F40-96FF-FE32203DF2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3" y="156"/>
            <a:ext cx="27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07" name="Equation" r:id="rId10" imgW="4102100" imgH="3505200" progId="Equation.DSMT4">
                    <p:embed/>
                  </p:oleObj>
                </mc:Choice>
                <mc:Fallback>
                  <p:oleObj name="Equation" r:id="rId10" imgW="4102100" imgH="3505200" progId="Equation.DSMT4">
                    <p:embed/>
                    <p:pic>
                      <p:nvPicPr>
                        <p:cNvPr id="58412" name="Object 20">
                          <a:extLst>
                            <a:ext uri="{FF2B5EF4-FFF2-40B4-BE49-F238E27FC236}">
                              <a16:creationId xmlns:a16="http://schemas.microsoft.com/office/drawing/2014/main" id="{1321D323-A201-0F40-96FF-FE32203DF2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3" y="156"/>
                          <a:ext cx="27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13" name="Freeform 21">
              <a:extLst>
                <a:ext uri="{FF2B5EF4-FFF2-40B4-BE49-F238E27FC236}">
                  <a16:creationId xmlns:a16="http://schemas.microsoft.com/office/drawing/2014/main" id="{E3589080-F2FF-B14F-9C84-037AFE84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348"/>
              <a:ext cx="354" cy="214"/>
            </a:xfrm>
            <a:custGeom>
              <a:avLst/>
              <a:gdLst>
                <a:gd name="T0" fmla="*/ 0 w 354"/>
                <a:gd name="T1" fmla="*/ 0 h 214"/>
                <a:gd name="T2" fmla="*/ 59 w 354"/>
                <a:gd name="T3" fmla="*/ 110 h 214"/>
                <a:gd name="T4" fmla="*/ 273 w 354"/>
                <a:gd name="T5" fmla="*/ 140 h 214"/>
                <a:gd name="T6" fmla="*/ 354 w 354"/>
                <a:gd name="T7" fmla="*/ 214 h 2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4" h="214">
                  <a:moveTo>
                    <a:pt x="0" y="0"/>
                  </a:moveTo>
                  <a:cubicBezTo>
                    <a:pt x="6" y="43"/>
                    <a:pt x="13" y="87"/>
                    <a:pt x="59" y="110"/>
                  </a:cubicBezTo>
                  <a:cubicBezTo>
                    <a:pt x="105" y="133"/>
                    <a:pt x="224" y="123"/>
                    <a:pt x="273" y="140"/>
                  </a:cubicBezTo>
                  <a:cubicBezTo>
                    <a:pt x="322" y="157"/>
                    <a:pt x="339" y="199"/>
                    <a:pt x="354" y="214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1399" name="Group 23">
            <a:extLst>
              <a:ext uri="{FF2B5EF4-FFF2-40B4-BE49-F238E27FC236}">
                <a16:creationId xmlns:a16="http://schemas.microsoft.com/office/drawing/2014/main" id="{BBA027C6-EF68-9A41-8517-E4BA84D3A7D2}"/>
              </a:ext>
            </a:extLst>
          </p:cNvPr>
          <p:cNvGrpSpPr>
            <a:grpSpLocks/>
          </p:cNvGrpSpPr>
          <p:nvPr/>
        </p:nvGrpSpPr>
        <p:grpSpPr bwMode="auto">
          <a:xfrm>
            <a:off x="7080250" y="2617788"/>
            <a:ext cx="1395413" cy="1970087"/>
            <a:chOff x="4460" y="2252"/>
            <a:chExt cx="879" cy="1241"/>
          </a:xfrm>
        </p:grpSpPr>
        <p:sp>
          <p:nvSpPr>
            <p:cNvPr id="58410" name="Line 24">
              <a:extLst>
                <a:ext uri="{FF2B5EF4-FFF2-40B4-BE49-F238E27FC236}">
                  <a16:creationId xmlns:a16="http://schemas.microsoft.com/office/drawing/2014/main" id="{828E4C81-8A6B-7642-8346-9CF8445F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0" y="2252"/>
              <a:ext cx="879" cy="1241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8411" name="Object 25">
              <a:extLst>
                <a:ext uri="{FF2B5EF4-FFF2-40B4-BE49-F238E27FC236}">
                  <a16:creationId xmlns:a16="http://schemas.microsoft.com/office/drawing/2014/main" id="{E3405FFF-4FB1-3C43-AB1D-8343A63329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78" y="2803"/>
            <a:ext cx="28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08" name="Equation" r:id="rId12" imgW="2921000" imgH="3505200" progId="Equation.DSMT4">
                    <p:embed/>
                  </p:oleObj>
                </mc:Choice>
                <mc:Fallback>
                  <p:oleObj name="Equation" r:id="rId12" imgW="2921000" imgH="3505200" progId="Equation.DSMT4">
                    <p:embed/>
                    <p:pic>
                      <p:nvPicPr>
                        <p:cNvPr id="58411" name="Object 25">
                          <a:extLst>
                            <a:ext uri="{FF2B5EF4-FFF2-40B4-BE49-F238E27FC236}">
                              <a16:creationId xmlns:a16="http://schemas.microsoft.com/office/drawing/2014/main" id="{E3405FFF-4FB1-3C43-AB1D-8343A63329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8" y="2803"/>
                          <a:ext cx="280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378" name="Group 26">
            <a:extLst>
              <a:ext uri="{FF2B5EF4-FFF2-40B4-BE49-F238E27FC236}">
                <a16:creationId xmlns:a16="http://schemas.microsoft.com/office/drawing/2014/main" id="{C32AEEAA-DA92-EC4D-88EE-49A202877C4E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2908300"/>
            <a:ext cx="496887" cy="520700"/>
            <a:chOff x="4477" y="441"/>
            <a:chExt cx="313" cy="328"/>
          </a:xfrm>
        </p:grpSpPr>
        <p:sp>
          <p:nvSpPr>
            <p:cNvPr id="58408" name="Text Box 27">
              <a:extLst>
                <a:ext uri="{FF2B5EF4-FFF2-40B4-BE49-F238E27FC236}">
                  <a16:creationId xmlns:a16="http://schemas.microsoft.com/office/drawing/2014/main" id="{1125F16D-78BF-F449-B458-7CF0B99B3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7" y="441"/>
              <a:ext cx="3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P</a:t>
              </a:r>
              <a:endParaRPr kumimoji="1" lang="en-US" altLang="zh-CN" sz="5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8409" name="Oval 28">
              <a:extLst>
                <a:ext uri="{FF2B5EF4-FFF2-40B4-BE49-F238E27FC236}">
                  <a16:creationId xmlns:a16="http://schemas.microsoft.com/office/drawing/2014/main" id="{7720E7BD-C3AC-EF4E-861D-3DE8E06EA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" y="726"/>
              <a:ext cx="45" cy="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01411" name="Group 35">
            <a:extLst>
              <a:ext uri="{FF2B5EF4-FFF2-40B4-BE49-F238E27FC236}">
                <a16:creationId xmlns:a16="http://schemas.microsoft.com/office/drawing/2014/main" id="{E0871FC1-B0A0-C44A-88D8-325A4D6873C9}"/>
              </a:ext>
            </a:extLst>
          </p:cNvPr>
          <p:cNvGrpSpPr>
            <a:grpSpLocks/>
          </p:cNvGrpSpPr>
          <p:nvPr/>
        </p:nvGrpSpPr>
        <p:grpSpPr bwMode="auto">
          <a:xfrm>
            <a:off x="6480175" y="3379788"/>
            <a:ext cx="1147763" cy="1543050"/>
            <a:chOff x="4019" y="2792"/>
            <a:chExt cx="723" cy="972"/>
          </a:xfrm>
        </p:grpSpPr>
        <p:grpSp>
          <p:nvGrpSpPr>
            <p:cNvPr id="58398" name="Group 36">
              <a:extLst>
                <a:ext uri="{FF2B5EF4-FFF2-40B4-BE49-F238E27FC236}">
                  <a16:creationId xmlns:a16="http://schemas.microsoft.com/office/drawing/2014/main" id="{EC2D1791-7085-C74D-8D61-FBABEA60D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9" y="2792"/>
              <a:ext cx="676" cy="869"/>
              <a:chOff x="4082" y="2732"/>
              <a:chExt cx="676" cy="869"/>
            </a:xfrm>
          </p:grpSpPr>
          <p:sp>
            <p:nvSpPr>
              <p:cNvPr id="58404" name="Text Box 37">
                <a:extLst>
                  <a:ext uri="{FF2B5EF4-FFF2-40B4-BE49-F238E27FC236}">
                    <a16:creationId xmlns:a16="http://schemas.microsoft.com/office/drawing/2014/main" id="{0E59FD96-8ADB-3745-8923-299282398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4" y="3274"/>
                <a:ext cx="31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o</a:t>
                </a:r>
                <a:endParaRPr kumimoji="1" lang="en-US" altLang="zh-CN" sz="5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58405" name="Group 38">
                <a:extLst>
                  <a:ext uri="{FF2B5EF4-FFF2-40B4-BE49-F238E27FC236}">
                    <a16:creationId xmlns:a16="http://schemas.microsoft.com/office/drawing/2014/main" id="{0427F750-6A9F-AA47-B75C-435A273C08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2" y="2732"/>
                <a:ext cx="412" cy="764"/>
                <a:chOff x="4082" y="2732"/>
                <a:chExt cx="412" cy="764"/>
              </a:xfrm>
            </p:grpSpPr>
            <p:sp>
              <p:nvSpPr>
                <p:cNvPr id="58406" name="Freeform 39">
                  <a:extLst>
                    <a:ext uri="{FF2B5EF4-FFF2-40B4-BE49-F238E27FC236}">
                      <a16:creationId xmlns:a16="http://schemas.microsoft.com/office/drawing/2014/main" id="{D3639162-3F70-4A4E-A0CC-D8A2D7380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082" y="2732"/>
                  <a:ext cx="390" cy="764"/>
                </a:xfrm>
                <a:custGeom>
                  <a:avLst/>
                  <a:gdLst>
                    <a:gd name="T0" fmla="*/ 0 w 81"/>
                    <a:gd name="T1" fmla="*/ 3 h 1174"/>
                    <a:gd name="T2" fmla="*/ 2147483646 w 81"/>
                    <a:gd name="T3" fmla="*/ 0 h 117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81" h="1174">
                      <a:moveTo>
                        <a:pt x="0" y="1174"/>
                      </a:moveTo>
                      <a:lnTo>
                        <a:pt x="81" y="0"/>
                      </a:lnTo>
                    </a:path>
                  </a:pathLst>
                </a:custGeom>
                <a:noFill/>
                <a:ln w="31750" cmpd="sng">
                  <a:solidFill>
                    <a:srgbClr val="FF0066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aphicFrame>
              <p:nvGraphicFramePr>
                <p:cNvPr id="58407" name="Object 40">
                  <a:extLst>
                    <a:ext uri="{FF2B5EF4-FFF2-40B4-BE49-F238E27FC236}">
                      <a16:creationId xmlns:a16="http://schemas.microsoft.com/office/drawing/2014/main" id="{F9B62A63-F1FB-534F-8BAF-61F1C9FE4F4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253" y="2835"/>
                <a:ext cx="241" cy="2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7609" name="Equation" r:id="rId14" imgW="2628900" imgH="3213100" progId="Equation.DSMT4">
                        <p:embed/>
                      </p:oleObj>
                    </mc:Choice>
                    <mc:Fallback>
                      <p:oleObj name="Equation" r:id="rId14" imgW="2628900" imgH="3213100" progId="Equation.DSMT4">
                        <p:embed/>
                        <p:pic>
                          <p:nvPicPr>
                            <p:cNvPr id="58407" name="Object 40">
                              <a:extLst>
                                <a:ext uri="{FF2B5EF4-FFF2-40B4-BE49-F238E27FC236}">
                                  <a16:creationId xmlns:a16="http://schemas.microsoft.com/office/drawing/2014/main" id="{F9B62A63-F1FB-534F-8BAF-61F1C9FE4F4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53" y="2835"/>
                              <a:ext cx="241" cy="2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58399" name="Oval 41">
              <a:extLst>
                <a:ext uri="{FF2B5EF4-FFF2-40B4-BE49-F238E27FC236}">
                  <a16:creationId xmlns:a16="http://schemas.microsoft.com/office/drawing/2014/main" id="{B6501C35-DADC-7347-8969-60AA10559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1" y="3523"/>
              <a:ext cx="45" cy="4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58400" name="Line 42">
              <a:extLst>
                <a:ext uri="{FF2B5EF4-FFF2-40B4-BE49-F238E27FC236}">
                  <a16:creationId xmlns:a16="http://schemas.microsoft.com/office/drawing/2014/main" id="{7427A4FA-D275-5A4A-B67E-D5D8705FE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" y="3543"/>
              <a:ext cx="323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1" name="Line 43">
              <a:extLst>
                <a:ext uri="{FF2B5EF4-FFF2-40B4-BE49-F238E27FC236}">
                  <a16:creationId xmlns:a16="http://schemas.microsoft.com/office/drawing/2014/main" id="{455E7A4E-E6DF-3543-9E1E-DC807EE00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4" y="3543"/>
              <a:ext cx="355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2" name="Line 44">
              <a:extLst>
                <a:ext uri="{FF2B5EF4-FFF2-40B4-BE49-F238E27FC236}">
                  <a16:creationId xmlns:a16="http://schemas.microsoft.com/office/drawing/2014/main" id="{89C37573-FA59-A449-A712-FF4ADFDF5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1" y="3109"/>
              <a:ext cx="0" cy="4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03" name="AutoShape 45">
              <a:extLst>
                <a:ext uri="{FF2B5EF4-FFF2-40B4-BE49-F238E27FC236}">
                  <a16:creationId xmlns:a16="http://schemas.microsoft.com/office/drawing/2014/main" id="{06C92E93-96E3-1E40-85F5-0A4E7CE8BE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7869">
              <a:off x="4252" y="3583"/>
              <a:ext cx="388" cy="165"/>
            </a:xfrm>
            <a:prstGeom prst="parallelogram">
              <a:avLst>
                <a:gd name="adj" fmla="val 5878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58380" name="Text Box 49">
            <a:extLst>
              <a:ext uri="{FF2B5EF4-FFF2-40B4-BE49-F238E27FC236}">
                <a16:creationId xmlns:a16="http://schemas.microsoft.com/office/drawing/2014/main" id="{174654D6-34FC-8645-8041-0E6372EC9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400800"/>
            <a:ext cx="1112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sp>
        <p:nvSpPr>
          <p:cNvPr id="101426" name="Text Box 50">
            <a:extLst>
              <a:ext uri="{FF2B5EF4-FFF2-40B4-BE49-F238E27FC236}">
                <a16:creationId xmlns:a16="http://schemas.microsoft.com/office/drawing/2014/main" id="{D9D9093E-2317-EB43-8A5D-4F4502D0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2057400" cy="45720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(2)点的速度</a:t>
            </a:r>
          </a:p>
        </p:txBody>
      </p:sp>
      <p:sp>
        <p:nvSpPr>
          <p:cNvPr id="101427" name="Line 51">
            <a:extLst>
              <a:ext uri="{FF2B5EF4-FFF2-40B4-BE49-F238E27FC236}">
                <a16:creationId xmlns:a16="http://schemas.microsoft.com/office/drawing/2014/main" id="{3715CCD6-A4F2-D843-AA07-727A735801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2895600"/>
            <a:ext cx="609600" cy="53340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431" name="Text Box 55">
            <a:extLst>
              <a:ext uri="{FF2B5EF4-FFF2-40B4-BE49-F238E27FC236}">
                <a16:creationId xmlns:a16="http://schemas.microsoft.com/office/drawing/2014/main" id="{164D970E-F754-9143-9475-77F331502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54229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1433" name="Text Box 57">
            <a:extLst>
              <a:ext uri="{FF2B5EF4-FFF2-40B4-BE49-F238E27FC236}">
                <a16:creationId xmlns:a16="http://schemas.microsoft.com/office/drawing/2014/main" id="{A7543408-E339-0F4A-A58A-F55997326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5519738"/>
            <a:ext cx="306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表示沿弧坐标正向,    </a:t>
            </a:r>
          </a:p>
        </p:txBody>
      </p:sp>
      <p:sp>
        <p:nvSpPr>
          <p:cNvPr id="101434" name="Text Box 58">
            <a:extLst>
              <a:ext uri="{FF2B5EF4-FFF2-40B4-BE49-F238E27FC236}">
                <a16:creationId xmlns:a16="http://schemas.microsoft.com/office/drawing/2014/main" id="{208C3FAC-BFFF-4641-B4F5-8461628E6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5" y="5545138"/>
            <a:ext cx="296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表示沿弧坐标反向。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aphicFrame>
        <p:nvGraphicFramePr>
          <p:cNvPr id="101439" name="Object 63">
            <a:extLst>
              <a:ext uri="{FF2B5EF4-FFF2-40B4-BE49-F238E27FC236}">
                <a16:creationId xmlns:a16="http://schemas.microsoft.com/office/drawing/2014/main" id="{E51179CB-BAA5-7D44-BAF5-17C4A33D4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2950" y="2492375"/>
          <a:ext cx="300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0" name="公式" r:id="rId16" imgW="2628900" imgH="4686300" progId="Equation.3">
                  <p:embed/>
                </p:oleObj>
              </mc:Choice>
              <mc:Fallback>
                <p:oleObj name="公式" r:id="rId16" imgW="2628900" imgH="4686300" progId="Equation.3">
                  <p:embed/>
                  <p:pic>
                    <p:nvPicPr>
                      <p:cNvPr id="101439" name="Object 63">
                        <a:extLst>
                          <a:ext uri="{FF2B5EF4-FFF2-40B4-BE49-F238E27FC236}">
                            <a16:creationId xmlns:a16="http://schemas.microsoft.com/office/drawing/2014/main" id="{E51179CB-BAA5-7D44-BAF5-17C4A33D40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492375"/>
                        <a:ext cx="3000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40" name="Object 64">
            <a:extLst>
              <a:ext uri="{FF2B5EF4-FFF2-40B4-BE49-F238E27FC236}">
                <a16:creationId xmlns:a16="http://schemas.microsoft.com/office/drawing/2014/main" id="{3CB2BD63-7065-AB41-9480-DECEE5E3D3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33375"/>
          <a:ext cx="13843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1" name="公式" r:id="rId18" imgW="14046200" imgH="9067800" progId="Equation.3">
                  <p:embed/>
                </p:oleObj>
              </mc:Choice>
              <mc:Fallback>
                <p:oleObj name="公式" r:id="rId18" imgW="14046200" imgH="9067800" progId="Equation.3">
                  <p:embed/>
                  <p:pic>
                    <p:nvPicPr>
                      <p:cNvPr id="101440" name="Object 64">
                        <a:extLst>
                          <a:ext uri="{FF2B5EF4-FFF2-40B4-BE49-F238E27FC236}">
                            <a16:creationId xmlns:a16="http://schemas.microsoft.com/office/drawing/2014/main" id="{3CB2BD63-7065-AB41-9480-DECEE5E3D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33375"/>
                        <a:ext cx="1384300" cy="893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41" name="Object 65">
            <a:extLst>
              <a:ext uri="{FF2B5EF4-FFF2-40B4-BE49-F238E27FC236}">
                <a16:creationId xmlns:a16="http://schemas.microsoft.com/office/drawing/2014/main" id="{0E6CBC12-D8EB-254D-9E20-EAC12421EA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7175" y="333375"/>
          <a:ext cx="12112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2" name="公式" r:id="rId20" imgW="12293600" imgH="9067800" progId="Equation.3">
                  <p:embed/>
                </p:oleObj>
              </mc:Choice>
              <mc:Fallback>
                <p:oleObj name="公式" r:id="rId20" imgW="12293600" imgH="9067800" progId="Equation.3">
                  <p:embed/>
                  <p:pic>
                    <p:nvPicPr>
                      <p:cNvPr id="101441" name="Object 65">
                        <a:extLst>
                          <a:ext uri="{FF2B5EF4-FFF2-40B4-BE49-F238E27FC236}">
                            <a16:creationId xmlns:a16="http://schemas.microsoft.com/office/drawing/2014/main" id="{0E6CBC12-D8EB-254D-9E20-EAC12421EA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33375"/>
                        <a:ext cx="1211263" cy="893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E3E76FE-D7D5-5E49-ACA4-E2E53BE02A2C}"/>
              </a:ext>
            </a:extLst>
          </p:cNvPr>
          <p:cNvGrpSpPr/>
          <p:nvPr/>
        </p:nvGrpSpPr>
        <p:grpSpPr>
          <a:xfrm>
            <a:off x="3117850" y="1154113"/>
            <a:ext cx="1312863" cy="1401762"/>
            <a:chOff x="3117850" y="1154113"/>
            <a:chExt cx="1312863" cy="1401762"/>
          </a:xfrm>
        </p:grpSpPr>
        <p:cxnSp>
          <p:nvCxnSpPr>
            <p:cNvPr id="58389" name="直接箭头连接符 2">
              <a:extLst>
                <a:ext uri="{FF2B5EF4-FFF2-40B4-BE49-F238E27FC236}">
                  <a16:creationId xmlns:a16="http://schemas.microsoft.com/office/drawing/2014/main" id="{DC58C0A0-8741-D749-B38A-F0CA3E689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314700" y="1154113"/>
              <a:ext cx="1116013" cy="866775"/>
            </a:xfrm>
            <a:prstGeom prst="straightConnector1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58390" name="对象 4">
              <a:extLst>
                <a:ext uri="{FF2B5EF4-FFF2-40B4-BE49-F238E27FC236}">
                  <a16:creationId xmlns:a16="http://schemas.microsoft.com/office/drawing/2014/main" id="{4A8439ED-5B47-864E-9BD7-73943E47B9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7850" y="2095500"/>
            <a:ext cx="2587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13" name="Equation" r:id="rId22" imgW="2628900" imgH="4686300" progId="Equation.DSMT4">
                    <p:embed/>
                  </p:oleObj>
                </mc:Choice>
                <mc:Fallback>
                  <p:oleObj name="Equation" r:id="rId22" imgW="2628900" imgH="4686300" progId="Equation.DSMT4">
                    <p:embed/>
                    <p:pic>
                      <p:nvPicPr>
                        <p:cNvPr id="58390" name="对象 4">
                          <a:extLst>
                            <a:ext uri="{FF2B5EF4-FFF2-40B4-BE49-F238E27FC236}">
                              <a16:creationId xmlns:a16="http://schemas.microsoft.com/office/drawing/2014/main" id="{4A8439ED-5B47-864E-9BD7-73943E47B9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7850" y="2095500"/>
                          <a:ext cx="258763" cy="460375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1C669D-53AA-AB47-9D02-327D04A348C8}"/>
              </a:ext>
            </a:extLst>
          </p:cNvPr>
          <p:cNvGrpSpPr/>
          <p:nvPr/>
        </p:nvGrpSpPr>
        <p:grpSpPr>
          <a:xfrm>
            <a:off x="3816350" y="1184275"/>
            <a:ext cx="2560638" cy="1646238"/>
            <a:chOff x="3816350" y="1184275"/>
            <a:chExt cx="2560638" cy="1646238"/>
          </a:xfrm>
        </p:grpSpPr>
        <p:cxnSp>
          <p:nvCxnSpPr>
            <p:cNvPr id="58391" name="直接箭头连接符 57">
              <a:extLst>
                <a:ext uri="{FF2B5EF4-FFF2-40B4-BE49-F238E27FC236}">
                  <a16:creationId xmlns:a16="http://schemas.microsoft.com/office/drawing/2014/main" id="{E6F7A141-678C-5C49-949E-FBC6765DA4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889500" y="1184275"/>
              <a:ext cx="100013" cy="742950"/>
            </a:xfrm>
            <a:prstGeom prst="straightConnector1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58392" name="对象 59">
              <a:extLst>
                <a:ext uri="{FF2B5EF4-FFF2-40B4-BE49-F238E27FC236}">
                  <a16:creationId xmlns:a16="http://schemas.microsoft.com/office/drawing/2014/main" id="{FD29C196-B0C8-E54A-8630-BD2D3D7284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6350" y="1939925"/>
            <a:ext cx="2560638" cy="890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614" name="Equation" r:id="rId24" imgW="26035000" imgH="9067800" progId="Equation.DSMT4">
                    <p:embed/>
                  </p:oleObj>
                </mc:Choice>
                <mc:Fallback>
                  <p:oleObj name="Equation" r:id="rId24" imgW="26035000" imgH="9067800" progId="Equation.DSMT4">
                    <p:embed/>
                    <p:pic>
                      <p:nvPicPr>
                        <p:cNvPr id="58392" name="对象 59">
                          <a:extLst>
                            <a:ext uri="{FF2B5EF4-FFF2-40B4-BE49-F238E27FC236}">
                              <a16:creationId xmlns:a16="http://schemas.microsoft.com/office/drawing/2014/main" id="{FD29C196-B0C8-E54A-8630-BD2D3D7284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39925"/>
                          <a:ext cx="2560638" cy="89058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393" name="对象 60">
            <a:extLst>
              <a:ext uri="{FF2B5EF4-FFF2-40B4-BE49-F238E27FC236}">
                <a16:creationId xmlns:a16="http://schemas.microsoft.com/office/drawing/2014/main" id="{05F4F4C6-FCE6-A545-9C47-2316A0155A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6813" y="3132138"/>
          <a:ext cx="2781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5" name="Equation" r:id="rId26" imgW="21361400" imgH="5270500" progId="Equation.DSMT4">
                  <p:embed/>
                </p:oleObj>
              </mc:Choice>
              <mc:Fallback>
                <p:oleObj name="Equation" r:id="rId26" imgW="21361400" imgH="5270500" progId="Equation.DSMT4">
                  <p:embed/>
                  <p:pic>
                    <p:nvPicPr>
                      <p:cNvPr id="58393" name="对象 60">
                        <a:extLst>
                          <a:ext uri="{FF2B5EF4-FFF2-40B4-BE49-F238E27FC236}">
                            <a16:creationId xmlns:a16="http://schemas.microsoft.com/office/drawing/2014/main" id="{05F4F4C6-FCE6-A545-9C47-2316A0155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132138"/>
                        <a:ext cx="2781300" cy="685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4" name="对象 63">
            <a:extLst>
              <a:ext uri="{FF2B5EF4-FFF2-40B4-BE49-F238E27FC236}">
                <a16:creationId xmlns:a16="http://schemas.microsoft.com/office/drawing/2014/main" id="{F1B3F65C-1FBE-CC48-8DB0-A27509B782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350" y="5522913"/>
          <a:ext cx="1266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6" name="Equation" r:id="rId28" imgW="12877800" imgH="4102100" progId="Equation.DSMT4">
                  <p:embed/>
                </p:oleObj>
              </mc:Choice>
              <mc:Fallback>
                <p:oleObj name="Equation" r:id="rId28" imgW="12877800" imgH="4102100" progId="Equation.DSMT4">
                  <p:embed/>
                  <p:pic>
                    <p:nvPicPr>
                      <p:cNvPr id="58394" name="对象 63">
                        <a:extLst>
                          <a:ext uri="{FF2B5EF4-FFF2-40B4-BE49-F238E27FC236}">
                            <a16:creationId xmlns:a16="http://schemas.microsoft.com/office/drawing/2014/main" id="{F1B3F65C-1FBE-CC48-8DB0-A27509B782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5522913"/>
                        <a:ext cx="1266825" cy="4000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5" name="对象 64">
            <a:extLst>
              <a:ext uri="{FF2B5EF4-FFF2-40B4-BE49-F238E27FC236}">
                <a16:creationId xmlns:a16="http://schemas.microsoft.com/office/drawing/2014/main" id="{6D75E080-394C-4F4D-8EC8-2C2F423C2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3238" y="5575300"/>
          <a:ext cx="12668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17" name="Equation" r:id="rId30" imgW="12877800" imgH="4102100" progId="Equation.DSMT4">
                  <p:embed/>
                </p:oleObj>
              </mc:Choice>
              <mc:Fallback>
                <p:oleObj name="Equation" r:id="rId30" imgW="12877800" imgH="4102100" progId="Equation.DSMT4">
                  <p:embed/>
                  <p:pic>
                    <p:nvPicPr>
                      <p:cNvPr id="58395" name="对象 64">
                        <a:extLst>
                          <a:ext uri="{FF2B5EF4-FFF2-40B4-BE49-F238E27FC236}">
                            <a16:creationId xmlns:a16="http://schemas.microsoft.com/office/drawing/2014/main" id="{6D75E080-394C-4F4D-8EC8-2C2F423C2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5575300"/>
                        <a:ext cx="1266825" cy="4016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57">
            <a:extLst>
              <a:ext uri="{FF2B5EF4-FFF2-40B4-BE49-F238E27FC236}">
                <a16:creationId xmlns:a16="http://schemas.microsoft.com/office/drawing/2014/main" id="{D06AACCE-F604-6942-960D-F078C451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4005263"/>
            <a:ext cx="4718050" cy="523875"/>
          </a:xfrm>
          <a:prstGeom prst="rect">
            <a:avLst/>
          </a:prstGeom>
          <a:solidFill>
            <a:srgbClr val="FFFF99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速度方向为第一坐标轴方向</a:t>
            </a:r>
          </a:p>
        </p:txBody>
      </p:sp>
      <p:sp>
        <p:nvSpPr>
          <p:cNvPr id="58397" name="灯片编号占位符 3">
            <a:extLst>
              <a:ext uri="{FF2B5EF4-FFF2-40B4-BE49-F238E27FC236}">
                <a16:creationId xmlns:a16="http://schemas.microsoft.com/office/drawing/2014/main" id="{1A735FF8-F7F0-A046-8E32-B8289314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D706B-2572-8047-BAF8-8251A3F41F8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C2C3C29-CBE1-4098-A28A-6756C03BDB41}"/>
                  </a:ext>
                </a:extLst>
              </p:cNvPr>
              <p:cNvSpPr txBox="1"/>
              <p:nvPr/>
            </p:nvSpPr>
            <p:spPr>
              <a:xfrm>
                <a:off x="6071343" y="333375"/>
                <a:ext cx="2848280" cy="88344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C2C3C29-CBE1-4098-A28A-6756C03B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343" y="333375"/>
                <a:ext cx="2848280" cy="88344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26" grpId="0" animBg="1" autoUpdateAnimBg="0"/>
      <p:bldP spid="101431" grpId="0" autoUpdateAnimBg="0"/>
      <p:bldP spid="101433" grpId="0" autoUpdateAnimBg="0"/>
      <p:bldP spid="101434" grpId="0" autoUpdateAnimBg="0"/>
      <p:bldP spid="66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4">
            <a:extLst>
              <a:ext uri="{FF2B5EF4-FFF2-40B4-BE49-F238E27FC236}">
                <a16:creationId xmlns:a16="http://schemas.microsoft.com/office/drawing/2014/main" id="{469BABA4-512C-BC4A-B552-E1CA1AB62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417" name="Rectangle 25">
            <a:extLst>
              <a:ext uri="{FF2B5EF4-FFF2-40B4-BE49-F238E27FC236}">
                <a16:creationId xmlns:a16="http://schemas.microsoft.com/office/drawing/2014/main" id="{D6ADB2FF-130F-7F4D-8697-5C9CB5DD3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49" y="531167"/>
            <a:ext cx="2492990" cy="461665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（3）点的加速度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9396" name="Text Box 32">
            <a:extLst>
              <a:ext uri="{FF2B5EF4-FFF2-40B4-BE49-F238E27FC236}">
                <a16:creationId xmlns:a16="http://schemas.microsoft.com/office/drawing/2014/main" id="{D159B434-9614-9D4F-A6A4-0F3702505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graphicFrame>
        <p:nvGraphicFramePr>
          <p:cNvPr id="59425" name="Object 33">
            <a:extLst>
              <a:ext uri="{FF2B5EF4-FFF2-40B4-BE49-F238E27FC236}">
                <a16:creationId xmlns:a16="http://schemas.microsoft.com/office/drawing/2014/main" id="{C20FC48C-4B32-CC4E-BFD6-26E78A060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81000"/>
          <a:ext cx="12827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5" name="Equation" r:id="rId3" imgW="13462000" imgH="9067800" progId="Equation.3">
                  <p:embed/>
                </p:oleObj>
              </mc:Choice>
              <mc:Fallback>
                <p:oleObj name="Equation" r:id="rId3" imgW="13462000" imgH="9067800" progId="Equation.3">
                  <p:embed/>
                  <p:pic>
                    <p:nvPicPr>
                      <p:cNvPr id="59425" name="Object 33">
                        <a:extLst>
                          <a:ext uri="{FF2B5EF4-FFF2-40B4-BE49-F238E27FC236}">
                            <a16:creationId xmlns:a16="http://schemas.microsoft.com/office/drawing/2014/main" id="{C20FC48C-4B32-CC4E-BFD6-26E78A060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81000"/>
                        <a:ext cx="1282700" cy="8651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6" name="Object 34">
            <a:extLst>
              <a:ext uri="{FF2B5EF4-FFF2-40B4-BE49-F238E27FC236}">
                <a16:creationId xmlns:a16="http://schemas.microsoft.com/office/drawing/2014/main" id="{732BE9C4-6A68-E14C-856E-014A9EA7D9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0388" y="381000"/>
          <a:ext cx="100488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6" name="公式" r:id="rId5" imgW="10528300" imgH="9067800" progId="Equation.3">
                  <p:embed/>
                </p:oleObj>
              </mc:Choice>
              <mc:Fallback>
                <p:oleObj name="公式" r:id="rId5" imgW="10528300" imgH="9067800" progId="Equation.3">
                  <p:embed/>
                  <p:pic>
                    <p:nvPicPr>
                      <p:cNvPr id="59426" name="Object 34">
                        <a:extLst>
                          <a:ext uri="{FF2B5EF4-FFF2-40B4-BE49-F238E27FC236}">
                            <a16:creationId xmlns:a16="http://schemas.microsoft.com/office/drawing/2014/main" id="{732BE9C4-6A68-E14C-856E-014A9EA7D9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381000"/>
                        <a:ext cx="1004887" cy="8651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399" name="Group 42">
            <a:extLst>
              <a:ext uri="{FF2B5EF4-FFF2-40B4-BE49-F238E27FC236}">
                <a16:creationId xmlns:a16="http://schemas.microsoft.com/office/drawing/2014/main" id="{AB8E35D4-BAD2-F94F-B404-C4E026794B81}"/>
              </a:ext>
            </a:extLst>
          </p:cNvPr>
          <p:cNvGrpSpPr>
            <a:grpSpLocks/>
          </p:cNvGrpSpPr>
          <p:nvPr/>
        </p:nvGrpSpPr>
        <p:grpSpPr bwMode="auto">
          <a:xfrm>
            <a:off x="246063" y="2090738"/>
            <a:ext cx="2849562" cy="2841625"/>
            <a:chOff x="400" y="2202"/>
            <a:chExt cx="1795" cy="1790"/>
          </a:xfrm>
        </p:grpSpPr>
        <p:graphicFrame>
          <p:nvGraphicFramePr>
            <p:cNvPr id="59412" name="Object 29">
              <a:extLst>
                <a:ext uri="{FF2B5EF4-FFF2-40B4-BE49-F238E27FC236}">
                  <a16:creationId xmlns:a16="http://schemas.microsoft.com/office/drawing/2014/main" id="{18A5A7EC-71AD-2640-9E30-6C7BA18F9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" y="2202"/>
            <a:ext cx="1795" cy="1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607" name="位图图像" r:id="rId7" imgW="2374900" imgH="2368550" progId="Paint.Picture">
                    <p:embed/>
                  </p:oleObj>
                </mc:Choice>
                <mc:Fallback>
                  <p:oleObj name="位图图像" r:id="rId7" imgW="2374900" imgH="2368550" progId="Paint.Picture">
                    <p:embed/>
                    <p:pic>
                      <p:nvPicPr>
                        <p:cNvPr id="59412" name="Object 29">
                          <a:extLst>
                            <a:ext uri="{FF2B5EF4-FFF2-40B4-BE49-F238E27FC236}">
                              <a16:creationId xmlns:a16="http://schemas.microsoft.com/office/drawing/2014/main" id="{18A5A7EC-71AD-2640-9E30-6C7BA18F9F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2202"/>
                          <a:ext cx="1795" cy="1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35921" dir="2700000" algn="ctr" rotWithShape="0">
                            <a:srgbClr val="808080">
                              <a:alpha val="74997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3" name="Object 41">
              <a:extLst>
                <a:ext uri="{FF2B5EF4-FFF2-40B4-BE49-F238E27FC236}">
                  <a16:creationId xmlns:a16="http://schemas.microsoft.com/office/drawing/2014/main" id="{D1F08A08-F0BA-3C41-B18F-14E555C995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3504"/>
            <a:ext cx="288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608" name="Equation" r:id="rId9" imgW="317500" imgH="203200" progId="Equation.3">
                    <p:embed/>
                  </p:oleObj>
                </mc:Choice>
                <mc:Fallback>
                  <p:oleObj name="Equation" r:id="rId9" imgW="317500" imgH="203200" progId="Equation.3">
                    <p:embed/>
                    <p:pic>
                      <p:nvPicPr>
                        <p:cNvPr id="59413" name="Object 41">
                          <a:extLst>
                            <a:ext uri="{FF2B5EF4-FFF2-40B4-BE49-F238E27FC236}">
                              <a16:creationId xmlns:a16="http://schemas.microsoft.com/office/drawing/2014/main" id="{D1F08A08-F0BA-3C41-B18F-14E555C995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504"/>
                          <a:ext cx="288" cy="212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00" name="Object 55">
            <a:extLst>
              <a:ext uri="{FF2B5EF4-FFF2-40B4-BE49-F238E27FC236}">
                <a16:creationId xmlns:a16="http://schemas.microsoft.com/office/drawing/2014/main" id="{3B9EDCDA-3028-F649-974D-48655C19A3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2090738"/>
          <a:ext cx="2841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9" name="公式" r:id="rId11" imgW="2628900" imgH="4686300" progId="Equation.3">
                  <p:embed/>
                </p:oleObj>
              </mc:Choice>
              <mc:Fallback>
                <p:oleObj name="公式" r:id="rId11" imgW="2628900" imgH="4686300" progId="Equation.3">
                  <p:embed/>
                  <p:pic>
                    <p:nvPicPr>
                      <p:cNvPr id="59400" name="Object 55">
                        <a:extLst>
                          <a:ext uri="{FF2B5EF4-FFF2-40B4-BE49-F238E27FC236}">
                            <a16:creationId xmlns:a16="http://schemas.microsoft.com/office/drawing/2014/main" id="{3B9EDCDA-3028-F649-974D-48655C19A3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090738"/>
                        <a:ext cx="284163" cy="504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1" name="Object 56">
            <a:extLst>
              <a:ext uri="{FF2B5EF4-FFF2-40B4-BE49-F238E27FC236}">
                <a16:creationId xmlns:a16="http://schemas.microsoft.com/office/drawing/2014/main" id="{63C88E82-5A98-EF43-9479-4F57FA6FFA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8413" y="2020888"/>
          <a:ext cx="32543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0" name="公式" r:id="rId13" imgW="2921000" imgH="4686300" progId="Equation.3">
                  <p:embed/>
                </p:oleObj>
              </mc:Choice>
              <mc:Fallback>
                <p:oleObj name="公式" r:id="rId13" imgW="2921000" imgH="4686300" progId="Equation.3">
                  <p:embed/>
                  <p:pic>
                    <p:nvPicPr>
                      <p:cNvPr id="59401" name="Object 56">
                        <a:extLst>
                          <a:ext uri="{FF2B5EF4-FFF2-40B4-BE49-F238E27FC236}">
                            <a16:creationId xmlns:a16="http://schemas.microsoft.com/office/drawing/2014/main" id="{63C88E82-5A98-EF43-9479-4F57FA6FF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2020888"/>
                        <a:ext cx="325437" cy="5191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" name="Object 59">
            <a:extLst>
              <a:ext uri="{FF2B5EF4-FFF2-40B4-BE49-F238E27FC236}">
                <a16:creationId xmlns:a16="http://schemas.microsoft.com/office/drawing/2014/main" id="{3D7EFEA8-4A46-F146-8D18-8068BF35E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8088" y="3424238"/>
          <a:ext cx="58896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1" name="公式" r:id="rId15" imgW="4978400" imgH="4686300" progId="Equation.3">
                  <p:embed/>
                </p:oleObj>
              </mc:Choice>
              <mc:Fallback>
                <p:oleObj name="公式" r:id="rId15" imgW="4978400" imgH="4686300" progId="Equation.3">
                  <p:embed/>
                  <p:pic>
                    <p:nvPicPr>
                      <p:cNvPr id="59402" name="Object 59">
                        <a:extLst>
                          <a:ext uri="{FF2B5EF4-FFF2-40B4-BE49-F238E27FC236}">
                            <a16:creationId xmlns:a16="http://schemas.microsoft.com/office/drawing/2014/main" id="{3D7EFEA8-4A46-F146-8D18-8068BF35EA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3424238"/>
                        <a:ext cx="588962" cy="5540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3" name="Object 60">
            <a:extLst>
              <a:ext uri="{FF2B5EF4-FFF2-40B4-BE49-F238E27FC236}">
                <a16:creationId xmlns:a16="http://schemas.microsoft.com/office/drawing/2014/main" id="{7CF74079-6B33-5545-95B8-60F649FEE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4850" y="4540250"/>
          <a:ext cx="3254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2" name="公式" r:id="rId17" imgW="2921000" imgH="4686300" progId="Equation.3">
                  <p:embed/>
                </p:oleObj>
              </mc:Choice>
              <mc:Fallback>
                <p:oleObj name="公式" r:id="rId17" imgW="2921000" imgH="4686300" progId="Equation.3">
                  <p:embed/>
                  <p:pic>
                    <p:nvPicPr>
                      <p:cNvPr id="59403" name="Object 60">
                        <a:extLst>
                          <a:ext uri="{FF2B5EF4-FFF2-40B4-BE49-F238E27FC236}">
                            <a16:creationId xmlns:a16="http://schemas.microsoft.com/office/drawing/2014/main" id="{7CF74079-6B33-5545-95B8-60F649FEE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4540250"/>
                        <a:ext cx="325438" cy="5191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4" name="Object 61">
            <a:extLst>
              <a:ext uri="{FF2B5EF4-FFF2-40B4-BE49-F238E27FC236}">
                <a16:creationId xmlns:a16="http://schemas.microsoft.com/office/drawing/2014/main" id="{FFA4FBFE-82ED-7A41-A02F-B022E1313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5925" y="3171825"/>
          <a:ext cx="2841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3" name="公式" r:id="rId18" imgW="2628900" imgH="4686300" progId="Equation.3">
                  <p:embed/>
                </p:oleObj>
              </mc:Choice>
              <mc:Fallback>
                <p:oleObj name="公式" r:id="rId18" imgW="2628900" imgH="4686300" progId="Equation.3">
                  <p:embed/>
                  <p:pic>
                    <p:nvPicPr>
                      <p:cNvPr id="59404" name="Object 61">
                        <a:extLst>
                          <a:ext uri="{FF2B5EF4-FFF2-40B4-BE49-F238E27FC236}">
                            <a16:creationId xmlns:a16="http://schemas.microsoft.com/office/drawing/2014/main" id="{FFA4FBFE-82ED-7A41-A02F-B022E13138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3171825"/>
                        <a:ext cx="284163" cy="5048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27" name="Object 35">
            <a:extLst>
              <a:ext uri="{FF2B5EF4-FFF2-40B4-BE49-F238E27FC236}">
                <a16:creationId xmlns:a16="http://schemas.microsoft.com/office/drawing/2014/main" id="{EF43DC25-80ED-B349-A056-539FBC76E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5763" y="352425"/>
          <a:ext cx="15621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4" name="公式" r:id="rId20" imgW="16383000" imgH="9652000" progId="Equation.3">
                  <p:embed/>
                </p:oleObj>
              </mc:Choice>
              <mc:Fallback>
                <p:oleObj name="公式" r:id="rId20" imgW="16383000" imgH="9652000" progId="Equation.3">
                  <p:embed/>
                  <p:pic>
                    <p:nvPicPr>
                      <p:cNvPr id="59427" name="Object 35">
                        <a:extLst>
                          <a:ext uri="{FF2B5EF4-FFF2-40B4-BE49-F238E27FC236}">
                            <a16:creationId xmlns:a16="http://schemas.microsoft.com/office/drawing/2014/main" id="{EF43DC25-80ED-B349-A056-539FBC76E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5763" y="352425"/>
                        <a:ext cx="1562100" cy="9223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EF93491-D032-EF47-99DE-67E311E546E8}"/>
              </a:ext>
            </a:extLst>
          </p:cNvPr>
          <p:cNvGrpSpPr/>
          <p:nvPr/>
        </p:nvGrpSpPr>
        <p:grpSpPr>
          <a:xfrm>
            <a:off x="5362575" y="1271588"/>
            <a:ext cx="3338513" cy="1403350"/>
            <a:chOff x="5362575" y="1271588"/>
            <a:chExt cx="3338513" cy="1403350"/>
          </a:xfrm>
        </p:grpSpPr>
        <p:graphicFrame>
          <p:nvGraphicFramePr>
            <p:cNvPr id="59405" name="对象 36">
              <a:extLst>
                <a:ext uri="{FF2B5EF4-FFF2-40B4-BE49-F238E27FC236}">
                  <a16:creationId xmlns:a16="http://schemas.microsoft.com/office/drawing/2014/main" id="{E2DE4C3B-A44F-224A-A779-554E6EB3F0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62575" y="1670050"/>
            <a:ext cx="3338513" cy="1004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615" name="Equation" r:id="rId22" imgW="33934400" imgH="10236200" progId="Equation.DSMT4">
                    <p:embed/>
                  </p:oleObj>
                </mc:Choice>
                <mc:Fallback>
                  <p:oleObj name="Equation" r:id="rId22" imgW="33934400" imgH="10236200" progId="Equation.DSMT4">
                    <p:embed/>
                    <p:pic>
                      <p:nvPicPr>
                        <p:cNvPr id="59405" name="对象 36">
                          <a:extLst>
                            <a:ext uri="{FF2B5EF4-FFF2-40B4-BE49-F238E27FC236}">
                              <a16:creationId xmlns:a16="http://schemas.microsoft.com/office/drawing/2014/main" id="{E2DE4C3B-A44F-224A-A779-554E6EB3F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2575" y="1670050"/>
                          <a:ext cx="3338513" cy="100488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9407" name="直接箭头连接符 37">
              <a:extLst>
                <a:ext uri="{FF2B5EF4-FFF2-40B4-BE49-F238E27FC236}">
                  <a16:creationId xmlns:a16="http://schemas.microsoft.com/office/drawing/2014/main" id="{296D4A45-919D-CF4F-95A5-A9DF779F5C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1271588"/>
              <a:ext cx="179388" cy="379412"/>
            </a:xfrm>
            <a:prstGeom prst="straightConnector1">
              <a:avLst/>
            </a:prstGeom>
            <a:noFill/>
            <a:ln w="57150" algn="ctr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59408" name="对象 40">
            <a:extLst>
              <a:ext uri="{FF2B5EF4-FFF2-40B4-BE49-F238E27FC236}">
                <a16:creationId xmlns:a16="http://schemas.microsoft.com/office/drawing/2014/main" id="{CA5BC137-EA5F-A845-AAA6-C1E50D977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1038" y="2816225"/>
          <a:ext cx="35115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6" name="Equation" r:id="rId24" imgW="35699700" imgH="10236200" progId="Equation.DSMT4">
                  <p:embed/>
                </p:oleObj>
              </mc:Choice>
              <mc:Fallback>
                <p:oleObj name="Equation" r:id="rId24" imgW="35699700" imgH="10236200" progId="Equation.DSMT4">
                  <p:embed/>
                  <p:pic>
                    <p:nvPicPr>
                      <p:cNvPr id="59408" name="对象 40">
                        <a:extLst>
                          <a:ext uri="{FF2B5EF4-FFF2-40B4-BE49-F238E27FC236}">
                            <a16:creationId xmlns:a16="http://schemas.microsoft.com/office/drawing/2014/main" id="{CA5BC137-EA5F-A845-AAA6-C1E50D9776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2816225"/>
                        <a:ext cx="3511550" cy="10048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6923882-7A26-014D-BF64-F972C8C97986}"/>
              </a:ext>
            </a:extLst>
          </p:cNvPr>
          <p:cNvGrpSpPr/>
          <p:nvPr/>
        </p:nvGrpSpPr>
        <p:grpSpPr>
          <a:xfrm>
            <a:off x="3367088" y="4052888"/>
            <a:ext cx="5075237" cy="1608137"/>
            <a:chOff x="3367088" y="4052888"/>
            <a:chExt cx="5075237" cy="1608137"/>
          </a:xfrm>
        </p:grpSpPr>
        <p:sp>
          <p:nvSpPr>
            <p:cNvPr id="59409" name="文本框 4">
              <a:extLst>
                <a:ext uri="{FF2B5EF4-FFF2-40B4-BE49-F238E27FC236}">
                  <a16:creationId xmlns:a16="http://schemas.microsoft.com/office/drawing/2014/main" id="{0C8CDA52-BC73-AE47-8AE5-3E4AF8722C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038" y="4173538"/>
              <a:ext cx="3570287" cy="120015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切向加速度：速度变化率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法向加速度：向心加速度</a:t>
              </a:r>
            </a:p>
          </p:txBody>
        </p:sp>
        <p:graphicFrame>
          <p:nvGraphicFramePr>
            <p:cNvPr id="59410" name="对象 43">
              <a:extLst>
                <a:ext uri="{FF2B5EF4-FFF2-40B4-BE49-F238E27FC236}">
                  <a16:creationId xmlns:a16="http://schemas.microsoft.com/office/drawing/2014/main" id="{530AC19D-FA6D-5541-AE98-8CC6E2CED1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7088" y="4052888"/>
            <a:ext cx="1323975" cy="160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617" name="Equation" r:id="rId26" imgW="13462000" imgH="16383000" progId="Equation.DSMT4">
                    <p:embed/>
                  </p:oleObj>
                </mc:Choice>
                <mc:Fallback>
                  <p:oleObj name="Equation" r:id="rId26" imgW="13462000" imgH="16383000" progId="Equation.DSMT4">
                    <p:embed/>
                    <p:pic>
                      <p:nvPicPr>
                        <p:cNvPr id="59410" name="对象 43">
                          <a:extLst>
                            <a:ext uri="{FF2B5EF4-FFF2-40B4-BE49-F238E27FC236}">
                              <a16:creationId xmlns:a16="http://schemas.microsoft.com/office/drawing/2014/main" id="{530AC19D-FA6D-5541-AE98-8CC6E2CED1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088" y="4052888"/>
                          <a:ext cx="1323975" cy="1608137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 w="38100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411" name="灯片编号占位符 3">
            <a:extLst>
              <a:ext uri="{FF2B5EF4-FFF2-40B4-BE49-F238E27FC236}">
                <a16:creationId xmlns:a16="http://schemas.microsoft.com/office/drawing/2014/main" id="{0E93A7A6-1B4D-B247-B349-3EEBF4B6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DAEDEA-666A-9149-8C8D-B5B35EC04995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D05A304-BDD3-4873-A2B7-571D318F7755}"/>
                  </a:ext>
                </a:extLst>
              </p:cNvPr>
              <p:cNvSpPr txBox="1"/>
              <p:nvPr/>
            </p:nvSpPr>
            <p:spPr>
              <a:xfrm>
                <a:off x="195867" y="5219301"/>
                <a:ext cx="2848280" cy="88344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D05A304-BDD3-4873-A2B7-571D318F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7" y="5219301"/>
                <a:ext cx="2848280" cy="88344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2558735-20C9-3043-9F1A-7B14EF83C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332656"/>
            <a:ext cx="1261885" cy="52322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00"/>
                </a:solidFill>
                <a:ea typeface="黑体" panose="02010609060101010101" pitchFamily="49" charset="-122"/>
              </a:rPr>
              <a:t>思考题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98D7543-9259-934A-B083-736517633C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2696" y="2060848"/>
                <a:ext cx="5218608" cy="1681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marL="457200" indent="-4572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、质点什么样的运动只有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?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、质点什么样的运动只有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没有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?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、质点什么样的运动既有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又有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?</a:t>
                </a:r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98D7543-9259-934A-B083-736517633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2696" y="2060848"/>
                <a:ext cx="5218608" cy="1681294"/>
              </a:xfrm>
              <a:prstGeom prst="rect">
                <a:avLst/>
              </a:prstGeom>
              <a:blipFill>
                <a:blip r:embed="rId2"/>
                <a:stretch>
                  <a:fillRect l="-1869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421" name="对象 36">
                <a:extLst>
                  <a:ext uri="{FF2B5EF4-FFF2-40B4-BE49-F238E27FC236}">
                    <a16:creationId xmlns:a16="http://schemas.microsoft.com/office/drawing/2014/main" id="{66BF1AFA-D791-E64E-9213-63C300B45D67}"/>
                  </a:ext>
                </a:extLst>
              </p:cNvPr>
              <p:cNvSpPr txBox="1"/>
              <p:nvPr/>
            </p:nvSpPr>
            <p:spPr bwMode="auto">
              <a:xfrm>
                <a:off x="2636720" y="188622"/>
                <a:ext cx="4050049" cy="1334508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000000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0421" name="对象 36">
                <a:extLst>
                  <a:ext uri="{FF2B5EF4-FFF2-40B4-BE49-F238E27FC236}">
                    <a16:creationId xmlns:a16="http://schemas.microsoft.com/office/drawing/2014/main" id="{66BF1AFA-D791-E64E-9213-63C300B4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6720" y="188622"/>
                <a:ext cx="4050049" cy="1334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22" name="灯片编号占位符 6">
            <a:extLst>
              <a:ext uri="{FF2B5EF4-FFF2-40B4-BE49-F238E27FC236}">
                <a16:creationId xmlns:a16="http://schemas.microsoft.com/office/drawing/2014/main" id="{B45278BB-02F9-0F42-BD0A-2B873A17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4C67C1-9C16-9E41-BC92-CD7C22A77A6A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95" name="Text Box 39">
                <a:extLst>
                  <a:ext uri="{FF2B5EF4-FFF2-40B4-BE49-F238E27FC236}">
                    <a16:creationId xmlns:a16="http://schemas.microsoft.com/office/drawing/2014/main" id="{25740946-3631-CE43-B673-2FF76BB3EF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113" y="152400"/>
                <a:ext cx="8208962" cy="95410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例</a:t>
                </a:r>
                <a:r>
                  <a:rPr lang="en-US" altLang="zh-CN" sz="2800" dirty="0">
                    <a:solidFill>
                      <a:srgbClr val="CC0000"/>
                    </a:solidFill>
                    <a:ea typeface="黑体" panose="02010609060101010101" pitchFamily="49" charset="-122"/>
                  </a:rPr>
                  <a:t>1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单摆的运动规律为</a:t>
                </a: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kumimoji="1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𝜔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func>
                  </m:oMath>
                </a14:m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，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ω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为常数，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OA</a:t>
                </a:r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= 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l。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求摆锤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的速度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v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和加速度</a:t>
                </a:r>
                <a:r>
                  <a:rPr kumimoji="1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a</a:t>
                </a:r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。</a:t>
                </a:r>
              </a:p>
            </p:txBody>
          </p:sp>
        </mc:Choice>
        <mc:Fallback xmlns="">
          <p:sp>
            <p:nvSpPr>
              <p:cNvPr id="62495" name="Text Box 39">
                <a:extLst>
                  <a:ext uri="{FF2B5EF4-FFF2-40B4-BE49-F238E27FC236}">
                    <a16:creationId xmlns:a16="http://schemas.microsoft.com/office/drawing/2014/main" id="{25740946-3631-CE43-B673-2FF76BB3E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113" y="152400"/>
                <a:ext cx="8208962" cy="954107"/>
              </a:xfrm>
              <a:prstGeom prst="rect">
                <a:avLst/>
              </a:prstGeom>
              <a:blipFill>
                <a:blip r:embed="rId4"/>
                <a:stretch>
                  <a:fillRect l="-1485" t="-8280" r="-371" b="-17197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29" name="Text Box 41">
            <a:extLst>
              <a:ext uri="{FF2B5EF4-FFF2-40B4-BE49-F238E27FC236}">
                <a16:creationId xmlns:a16="http://schemas.microsoft.com/office/drawing/2014/main" id="{14F02709-7F5D-E748-A3E1-C6DAD0893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78" y="1536305"/>
            <a:ext cx="4938712" cy="461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解：以</a:t>
            </a: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O</a:t>
            </a:r>
            <a:r>
              <a:rPr kumimoji="1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点为原点建立弧长参数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s。</a:t>
            </a:r>
          </a:p>
        </p:txBody>
      </p:sp>
      <p:graphicFrame>
        <p:nvGraphicFramePr>
          <p:cNvPr id="12330" name="Object 42">
            <a:extLst>
              <a:ext uri="{FF2B5EF4-FFF2-40B4-BE49-F238E27FC236}">
                <a16:creationId xmlns:a16="http://schemas.microsoft.com/office/drawing/2014/main" id="{B8188980-343D-054D-8D17-4379DF671C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5153" y="2623743"/>
          <a:ext cx="3284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0" name="Equation" r:id="rId5" imgW="24866600" imgH="4394200" progId="Equation.DSMT4">
                  <p:embed/>
                </p:oleObj>
              </mc:Choice>
              <mc:Fallback>
                <p:oleObj name="Equation" r:id="rId5" imgW="24866600" imgH="4394200" progId="Equation.DSMT4">
                  <p:embed/>
                  <p:pic>
                    <p:nvPicPr>
                      <p:cNvPr id="12330" name="Object 42">
                        <a:extLst>
                          <a:ext uri="{FF2B5EF4-FFF2-40B4-BE49-F238E27FC236}">
                            <a16:creationId xmlns:a16="http://schemas.microsoft.com/office/drawing/2014/main" id="{B8188980-343D-054D-8D17-4379DF671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53" y="2623743"/>
                        <a:ext cx="32845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70" name="Group 43">
            <a:extLst>
              <a:ext uri="{FF2B5EF4-FFF2-40B4-BE49-F238E27FC236}">
                <a16:creationId xmlns:a16="http://schemas.microsoft.com/office/drawing/2014/main" id="{A1902BF2-87FF-6241-A71A-0732C267600D}"/>
              </a:ext>
            </a:extLst>
          </p:cNvPr>
          <p:cNvGrpSpPr>
            <a:grpSpLocks/>
          </p:cNvGrpSpPr>
          <p:nvPr/>
        </p:nvGrpSpPr>
        <p:grpSpPr bwMode="auto">
          <a:xfrm>
            <a:off x="6525039" y="1955405"/>
            <a:ext cx="2052638" cy="2924175"/>
            <a:chOff x="4192" y="1451"/>
            <a:chExt cx="1293" cy="1842"/>
          </a:xfrm>
        </p:grpSpPr>
        <p:sp>
          <p:nvSpPr>
            <p:cNvPr id="62476" name="Oval 44">
              <a:extLst>
                <a:ext uri="{FF2B5EF4-FFF2-40B4-BE49-F238E27FC236}">
                  <a16:creationId xmlns:a16="http://schemas.microsoft.com/office/drawing/2014/main" id="{FA590EF8-9757-414A-ABAD-5C8A05BC0E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71" y="2768"/>
              <a:ext cx="136" cy="13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2477" name="Freeform 45">
              <a:extLst>
                <a:ext uri="{FF2B5EF4-FFF2-40B4-BE49-F238E27FC236}">
                  <a16:creationId xmlns:a16="http://schemas.microsoft.com/office/drawing/2014/main" id="{D1118FCA-6B41-854F-9C73-C41791D783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97" y="1724"/>
              <a:ext cx="608" cy="1050"/>
            </a:xfrm>
            <a:custGeom>
              <a:avLst/>
              <a:gdLst>
                <a:gd name="T0" fmla="*/ 0 w 505"/>
                <a:gd name="T1" fmla="*/ 0 h 875"/>
                <a:gd name="T2" fmla="*/ 6782 w 505"/>
                <a:gd name="T3" fmla="*/ 11231 h 87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05" h="875">
                  <a:moveTo>
                    <a:pt x="0" y="0"/>
                  </a:moveTo>
                  <a:lnTo>
                    <a:pt x="505" y="87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478" name="Group 46">
              <a:extLst>
                <a:ext uri="{FF2B5EF4-FFF2-40B4-BE49-F238E27FC236}">
                  <a16:creationId xmlns:a16="http://schemas.microsoft.com/office/drawing/2014/main" id="{187B0304-03A6-D54D-9F5F-F1D65A459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2" y="1595"/>
              <a:ext cx="883" cy="144"/>
              <a:chOff x="4192" y="1595"/>
              <a:chExt cx="883" cy="144"/>
            </a:xfrm>
          </p:grpSpPr>
          <p:sp>
            <p:nvSpPr>
              <p:cNvPr id="62493" name="Rectangle 47" descr="浅色上对角线">
                <a:extLst>
                  <a:ext uri="{FF2B5EF4-FFF2-40B4-BE49-F238E27FC236}">
                    <a16:creationId xmlns:a16="http://schemas.microsoft.com/office/drawing/2014/main" id="{C99F006D-9ED0-324F-B53D-9D15356C952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00" y="1595"/>
                <a:ext cx="874" cy="144"/>
              </a:xfrm>
              <a:prstGeom prst="rect">
                <a:avLst/>
              </a:prstGeom>
              <a:blipFill dpi="0" rotWithShape="0">
                <a:blip r:embed="rId7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62494" name="Line 48">
                <a:extLst>
                  <a:ext uri="{FF2B5EF4-FFF2-40B4-BE49-F238E27FC236}">
                    <a16:creationId xmlns:a16="http://schemas.microsoft.com/office/drawing/2014/main" id="{55FA8954-061F-7345-9025-6AFF67620E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92" y="1733"/>
                <a:ext cx="88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2479" name="Line 49">
              <a:extLst>
                <a:ext uri="{FF2B5EF4-FFF2-40B4-BE49-F238E27FC236}">
                  <a16:creationId xmlns:a16="http://schemas.microsoft.com/office/drawing/2014/main" id="{2F3E0873-5C4A-CD42-AC94-7F429ECE6C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97" y="1724"/>
              <a:ext cx="0" cy="13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80" name="Arc 50">
              <a:extLst>
                <a:ext uri="{FF2B5EF4-FFF2-40B4-BE49-F238E27FC236}">
                  <a16:creationId xmlns:a16="http://schemas.microsoft.com/office/drawing/2014/main" id="{2968B7B7-2E64-244E-983E-173204515C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93" y="1651"/>
              <a:ext cx="598" cy="1360"/>
            </a:xfrm>
            <a:custGeom>
              <a:avLst/>
              <a:gdLst>
                <a:gd name="T0" fmla="*/ 0 w 9453"/>
                <a:gd name="T1" fmla="*/ 0 h 21600"/>
                <a:gd name="T2" fmla="*/ 0 w 9453"/>
                <a:gd name="T3" fmla="*/ 0 h 21600"/>
                <a:gd name="T4" fmla="*/ 0 w 945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453" h="21600" fill="none" extrusionOk="0">
                  <a:moveTo>
                    <a:pt x="9452" y="19421"/>
                  </a:moveTo>
                  <a:cubicBezTo>
                    <a:pt x="6523" y="20847"/>
                    <a:pt x="3309" y="21592"/>
                    <a:pt x="51" y="21599"/>
                  </a:cubicBezTo>
                </a:path>
                <a:path w="9453" h="21600" stroke="0" extrusionOk="0">
                  <a:moveTo>
                    <a:pt x="9452" y="19421"/>
                  </a:moveTo>
                  <a:cubicBezTo>
                    <a:pt x="6523" y="20847"/>
                    <a:pt x="3309" y="21592"/>
                    <a:pt x="51" y="21599"/>
                  </a:cubicBezTo>
                  <a:lnTo>
                    <a:pt x="0" y="0"/>
                  </a:lnTo>
                  <a:lnTo>
                    <a:pt x="9452" y="194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2481" name="Group 51">
              <a:extLst>
                <a:ext uri="{FF2B5EF4-FFF2-40B4-BE49-F238E27FC236}">
                  <a16:creationId xmlns:a16="http://schemas.microsoft.com/office/drawing/2014/main" id="{3F4B327A-2B92-184B-9D23-4ED67D79DE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13" y="1451"/>
              <a:ext cx="590" cy="1632"/>
              <a:chOff x="4830" y="2880"/>
              <a:chExt cx="738" cy="2041"/>
            </a:xfrm>
          </p:grpSpPr>
          <p:sp>
            <p:nvSpPr>
              <p:cNvPr id="62491" name="Arc 52">
                <a:extLst>
                  <a:ext uri="{FF2B5EF4-FFF2-40B4-BE49-F238E27FC236}">
                    <a16:creationId xmlns:a16="http://schemas.microsoft.com/office/drawing/2014/main" id="{EFAF9D3A-D8CF-0446-B9A9-19032A561B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30" y="2880"/>
                <a:ext cx="702" cy="2041"/>
              </a:xfrm>
              <a:custGeom>
                <a:avLst/>
                <a:gdLst>
                  <a:gd name="T0" fmla="*/ 0 w 7353"/>
                  <a:gd name="T1" fmla="*/ 0 h 21600"/>
                  <a:gd name="T2" fmla="*/ 0 w 7353"/>
                  <a:gd name="T3" fmla="*/ 0 h 21600"/>
                  <a:gd name="T4" fmla="*/ 0 w 7353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353" h="21600" fill="none" extrusionOk="0">
                    <a:moveTo>
                      <a:pt x="7352" y="20309"/>
                    </a:moveTo>
                    <a:cubicBezTo>
                      <a:pt x="5011" y="21157"/>
                      <a:pt x="2541" y="21593"/>
                      <a:pt x="51" y="21599"/>
                    </a:cubicBezTo>
                  </a:path>
                  <a:path w="7353" h="21600" stroke="0" extrusionOk="0">
                    <a:moveTo>
                      <a:pt x="7352" y="20309"/>
                    </a:moveTo>
                    <a:cubicBezTo>
                      <a:pt x="5011" y="21157"/>
                      <a:pt x="2541" y="21593"/>
                      <a:pt x="51" y="21599"/>
                    </a:cubicBezTo>
                    <a:lnTo>
                      <a:pt x="0" y="0"/>
                    </a:lnTo>
                    <a:lnTo>
                      <a:pt x="7352" y="20309"/>
                    </a:lnTo>
                    <a:close/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492" name="Freeform 53">
                <a:extLst>
                  <a:ext uri="{FF2B5EF4-FFF2-40B4-BE49-F238E27FC236}">
                    <a16:creationId xmlns:a16="http://schemas.microsoft.com/office/drawing/2014/main" id="{7DC51351-D5A4-764A-8C8B-DAEC00EFB7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7" y="4790"/>
                <a:ext cx="321" cy="78"/>
              </a:xfrm>
              <a:custGeom>
                <a:avLst/>
                <a:gdLst>
                  <a:gd name="T0" fmla="*/ 0 w 213"/>
                  <a:gd name="T1" fmla="*/ 15236 h 52"/>
                  <a:gd name="T2" fmla="*/ 66411 w 213"/>
                  <a:gd name="T3" fmla="*/ 0 h 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3" h="52">
                    <a:moveTo>
                      <a:pt x="0" y="52"/>
                    </a:moveTo>
                    <a:lnTo>
                      <a:pt x="213" y="0"/>
                    </a:lnTo>
                  </a:path>
                </a:pathLst>
              </a:custGeom>
              <a:noFill/>
              <a:ln w="9525">
                <a:solidFill>
                  <a:srgbClr val="FF00FF"/>
                </a:solidFill>
                <a:round/>
                <a:headEnd type="none" w="med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482" name="Group 54">
              <a:extLst>
                <a:ext uri="{FF2B5EF4-FFF2-40B4-BE49-F238E27FC236}">
                  <a16:creationId xmlns:a16="http://schemas.microsoft.com/office/drawing/2014/main" id="{1439F2D1-6868-8F43-B350-FD06EF98C3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98" y="1554"/>
              <a:ext cx="194" cy="545"/>
              <a:chOff x="4812" y="3009"/>
              <a:chExt cx="242" cy="681"/>
            </a:xfrm>
          </p:grpSpPr>
          <p:sp>
            <p:nvSpPr>
              <p:cNvPr id="62489" name="Arc 55">
                <a:extLst>
                  <a:ext uri="{FF2B5EF4-FFF2-40B4-BE49-F238E27FC236}">
                    <a16:creationId xmlns:a16="http://schemas.microsoft.com/office/drawing/2014/main" id="{5A09E7C6-5F94-5A4B-8BEA-EA27B6EC7D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12" y="3009"/>
                <a:ext cx="212" cy="681"/>
              </a:xfrm>
              <a:custGeom>
                <a:avLst/>
                <a:gdLst>
                  <a:gd name="T0" fmla="*/ 0 w 6738"/>
                  <a:gd name="T1" fmla="*/ 0 h 21600"/>
                  <a:gd name="T2" fmla="*/ 0 w 6738"/>
                  <a:gd name="T3" fmla="*/ 0 h 21600"/>
                  <a:gd name="T4" fmla="*/ 0 w 6738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738" h="21600" fill="none" extrusionOk="0">
                    <a:moveTo>
                      <a:pt x="6738" y="20522"/>
                    </a:moveTo>
                    <a:cubicBezTo>
                      <a:pt x="4579" y="21230"/>
                      <a:pt x="2323" y="21594"/>
                      <a:pt x="51" y="21599"/>
                    </a:cubicBezTo>
                  </a:path>
                  <a:path w="6738" h="21600" stroke="0" extrusionOk="0">
                    <a:moveTo>
                      <a:pt x="6738" y="20522"/>
                    </a:moveTo>
                    <a:cubicBezTo>
                      <a:pt x="4579" y="21230"/>
                      <a:pt x="2323" y="21594"/>
                      <a:pt x="51" y="21599"/>
                    </a:cubicBezTo>
                    <a:lnTo>
                      <a:pt x="0" y="0"/>
                    </a:lnTo>
                    <a:lnTo>
                      <a:pt x="6738" y="20522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490" name="Freeform 56">
                <a:extLst>
                  <a:ext uri="{FF2B5EF4-FFF2-40B4-BE49-F238E27FC236}">
                    <a16:creationId xmlns:a16="http://schemas.microsoft.com/office/drawing/2014/main" id="{2C599B40-5E48-724E-8DFD-B831282E37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83" y="3646"/>
                <a:ext cx="171" cy="38"/>
              </a:xfrm>
              <a:custGeom>
                <a:avLst/>
                <a:gdLst>
                  <a:gd name="T0" fmla="*/ 0 w 114"/>
                  <a:gd name="T1" fmla="*/ 8828 h 25"/>
                  <a:gd name="T2" fmla="*/ 33425 w 114"/>
                  <a:gd name="T3" fmla="*/ 0 h 2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4" h="25">
                    <a:moveTo>
                      <a:pt x="0" y="25"/>
                    </a:moveTo>
                    <a:lnTo>
                      <a:pt x="11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aphicFrame>
          <p:nvGraphicFramePr>
            <p:cNvPr id="62483" name="Object 57">
              <a:extLst>
                <a:ext uri="{FF2B5EF4-FFF2-40B4-BE49-F238E27FC236}">
                  <a16:creationId xmlns:a16="http://schemas.microsoft.com/office/drawing/2014/main" id="{1B8FFE4A-420E-AF4D-9AA2-9D28837534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7" y="1737"/>
            <a:ext cx="192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1" name="Equation" r:id="rId8" imgW="3213100" imgH="3505200" progId="Equation.DSMT4">
                    <p:embed/>
                  </p:oleObj>
                </mc:Choice>
                <mc:Fallback>
                  <p:oleObj name="Equation" r:id="rId8" imgW="3213100" imgH="3505200" progId="Equation.DSMT4">
                    <p:embed/>
                    <p:pic>
                      <p:nvPicPr>
                        <p:cNvPr id="62483" name="Object 57">
                          <a:extLst>
                            <a:ext uri="{FF2B5EF4-FFF2-40B4-BE49-F238E27FC236}">
                              <a16:creationId xmlns:a16="http://schemas.microsoft.com/office/drawing/2014/main" id="{1B8FFE4A-420E-AF4D-9AA2-9D28837534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7" y="1737"/>
                          <a:ext cx="192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4" name="Object 58">
              <a:extLst>
                <a:ext uri="{FF2B5EF4-FFF2-40B4-BE49-F238E27FC236}">
                  <a16:creationId xmlns:a16="http://schemas.microsoft.com/office/drawing/2014/main" id="{67462225-479F-B04A-ABB8-21FE328FA8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9" y="2823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2" name="Equation" r:id="rId10" imgW="3505200" imgH="4102100" progId="Equation.DSMT4">
                    <p:embed/>
                  </p:oleObj>
                </mc:Choice>
                <mc:Fallback>
                  <p:oleObj name="Equation" r:id="rId10" imgW="3505200" imgH="4102100" progId="Equation.DSMT4">
                    <p:embed/>
                    <p:pic>
                      <p:nvPicPr>
                        <p:cNvPr id="62484" name="Object 58">
                          <a:extLst>
                            <a:ext uri="{FF2B5EF4-FFF2-40B4-BE49-F238E27FC236}">
                              <a16:creationId xmlns:a16="http://schemas.microsoft.com/office/drawing/2014/main" id="{67462225-479F-B04A-ABB8-21FE328FA8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9" y="2823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59">
              <a:extLst>
                <a:ext uri="{FF2B5EF4-FFF2-40B4-BE49-F238E27FC236}">
                  <a16:creationId xmlns:a16="http://schemas.microsoft.com/office/drawing/2014/main" id="{98469C6C-5D58-304C-A989-537BE03CEF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93" y="2733"/>
            <a:ext cx="19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3" name="Equation" r:id="rId12" imgW="3213100" imgH="3213100" progId="Equation.DSMT4">
                    <p:embed/>
                  </p:oleObj>
                </mc:Choice>
                <mc:Fallback>
                  <p:oleObj name="Equation" r:id="rId12" imgW="3213100" imgH="3213100" progId="Equation.DSMT4">
                    <p:embed/>
                    <p:pic>
                      <p:nvPicPr>
                        <p:cNvPr id="62485" name="Object 59">
                          <a:extLst>
                            <a:ext uri="{FF2B5EF4-FFF2-40B4-BE49-F238E27FC236}">
                              <a16:creationId xmlns:a16="http://schemas.microsoft.com/office/drawing/2014/main" id="{98469C6C-5D58-304C-A989-537BE03CEF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3" y="2733"/>
                          <a:ext cx="19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6" name="Object 60">
              <a:extLst>
                <a:ext uri="{FF2B5EF4-FFF2-40B4-BE49-F238E27FC236}">
                  <a16:creationId xmlns:a16="http://schemas.microsoft.com/office/drawing/2014/main" id="{96D07932-5DB0-3A40-B333-4AD64F78EA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8" y="2152"/>
            <a:ext cx="2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4" name="Equation" r:id="rId14" imgW="2044700" imgH="3797300" progId="Equation.DSMT4">
                    <p:embed/>
                  </p:oleObj>
                </mc:Choice>
                <mc:Fallback>
                  <p:oleObj name="Equation" r:id="rId14" imgW="2044700" imgH="3797300" progId="Equation.DSMT4">
                    <p:embed/>
                    <p:pic>
                      <p:nvPicPr>
                        <p:cNvPr id="62486" name="Object 60">
                          <a:extLst>
                            <a:ext uri="{FF2B5EF4-FFF2-40B4-BE49-F238E27FC236}">
                              <a16:creationId xmlns:a16="http://schemas.microsoft.com/office/drawing/2014/main" id="{96D07932-5DB0-3A40-B333-4AD64F78EA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8" y="2152"/>
                          <a:ext cx="2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7" name="Object 61">
              <a:extLst>
                <a:ext uri="{FF2B5EF4-FFF2-40B4-BE49-F238E27FC236}">
                  <a16:creationId xmlns:a16="http://schemas.microsoft.com/office/drawing/2014/main" id="{8D8567F2-D0BB-9945-B031-CF23095515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9" y="3052"/>
            <a:ext cx="197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5" name="Equation" r:id="rId16" imgW="2336800" imgH="2921000" progId="Equation.DSMT4">
                    <p:embed/>
                  </p:oleObj>
                </mc:Choice>
                <mc:Fallback>
                  <p:oleObj name="Equation" r:id="rId16" imgW="2336800" imgH="2921000" progId="Equation.DSMT4">
                    <p:embed/>
                    <p:pic>
                      <p:nvPicPr>
                        <p:cNvPr id="62487" name="Object 61">
                          <a:extLst>
                            <a:ext uri="{FF2B5EF4-FFF2-40B4-BE49-F238E27FC236}">
                              <a16:creationId xmlns:a16="http://schemas.microsoft.com/office/drawing/2014/main" id="{8D8567F2-D0BB-9945-B031-CF230955157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9" y="3052"/>
                          <a:ext cx="197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8" name="Object 62">
              <a:extLst>
                <a:ext uri="{FF2B5EF4-FFF2-40B4-BE49-F238E27FC236}">
                  <a16:creationId xmlns:a16="http://schemas.microsoft.com/office/drawing/2014/main" id="{6E003DBA-6B1E-6144-87D6-D549E5F083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10" y="2116"/>
            <a:ext cx="219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6" name="Equation" r:id="rId18" imgW="2921000" imgH="3505200" progId="Equation.DSMT4">
                    <p:embed/>
                  </p:oleObj>
                </mc:Choice>
                <mc:Fallback>
                  <p:oleObj name="Equation" r:id="rId18" imgW="2921000" imgH="3505200" progId="Equation.DSMT4">
                    <p:embed/>
                    <p:pic>
                      <p:nvPicPr>
                        <p:cNvPr id="62488" name="Object 62">
                          <a:extLst>
                            <a:ext uri="{FF2B5EF4-FFF2-40B4-BE49-F238E27FC236}">
                              <a16:creationId xmlns:a16="http://schemas.microsoft.com/office/drawing/2014/main" id="{6E003DBA-6B1E-6144-87D6-D549E5F083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0" y="2116"/>
                          <a:ext cx="219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51" name="Rectangle 63">
            <a:extLst>
              <a:ext uri="{FF2B5EF4-FFF2-40B4-BE49-F238E27FC236}">
                <a16:creationId xmlns:a16="http://schemas.microsoft.com/office/drawing/2014/main" id="{A4146945-1752-AE49-87FD-2FCFCFC1B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90" y="2095105"/>
            <a:ext cx="437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点自然坐标形式的运动方程为</a:t>
            </a:r>
          </a:p>
        </p:txBody>
      </p:sp>
      <p:sp>
        <p:nvSpPr>
          <p:cNvPr id="62472" name="Text Box 70">
            <a:extLst>
              <a:ext uri="{FF2B5EF4-FFF2-40B4-BE49-F238E27FC236}">
                <a16:creationId xmlns:a16="http://schemas.microsoft.com/office/drawing/2014/main" id="{74236EAB-5B3B-1E4E-81C0-A921418BF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4008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第一章</a:t>
            </a:r>
          </a:p>
        </p:txBody>
      </p:sp>
      <p:graphicFrame>
        <p:nvGraphicFramePr>
          <p:cNvPr id="12359" name="Object 71">
            <a:extLst>
              <a:ext uri="{FF2B5EF4-FFF2-40B4-BE49-F238E27FC236}">
                <a16:creationId xmlns:a16="http://schemas.microsoft.com/office/drawing/2014/main" id="{A604BD9F-B895-D046-859B-0E8675A23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6753" y="3417493"/>
          <a:ext cx="31575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7" name="公式" r:id="rId20" imgW="30429200" imgH="5562600" progId="Equation.3">
                  <p:embed/>
                </p:oleObj>
              </mc:Choice>
              <mc:Fallback>
                <p:oleObj name="公式" r:id="rId20" imgW="30429200" imgH="5562600" progId="Equation.3">
                  <p:embed/>
                  <p:pic>
                    <p:nvPicPr>
                      <p:cNvPr id="12359" name="Object 71">
                        <a:extLst>
                          <a:ext uri="{FF2B5EF4-FFF2-40B4-BE49-F238E27FC236}">
                            <a16:creationId xmlns:a16="http://schemas.microsoft.com/office/drawing/2014/main" id="{A604BD9F-B895-D046-859B-0E8675A23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53" y="3417493"/>
                        <a:ext cx="315753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60" name="Object 72">
            <a:extLst>
              <a:ext uri="{FF2B5EF4-FFF2-40B4-BE49-F238E27FC236}">
                <a16:creationId xmlns:a16="http://schemas.microsoft.com/office/drawing/2014/main" id="{C6C46593-28B1-DE45-9B10-948AC8BC1B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0853" y="3993755"/>
          <a:ext cx="4745037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8" name="公式" r:id="rId22" imgW="44767500" imgH="15214600" progId="Equation.3">
                  <p:embed/>
                </p:oleObj>
              </mc:Choice>
              <mc:Fallback>
                <p:oleObj name="公式" r:id="rId22" imgW="44767500" imgH="15214600" progId="Equation.3">
                  <p:embed/>
                  <p:pic>
                    <p:nvPicPr>
                      <p:cNvPr id="12360" name="Object 72">
                        <a:extLst>
                          <a:ext uri="{FF2B5EF4-FFF2-40B4-BE49-F238E27FC236}">
                            <a16:creationId xmlns:a16="http://schemas.microsoft.com/office/drawing/2014/main" id="{C6C46593-28B1-DE45-9B10-948AC8BC1B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53" y="3993755"/>
                        <a:ext cx="4745037" cy="161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灯片编号占位符 3">
            <a:extLst>
              <a:ext uri="{FF2B5EF4-FFF2-40B4-BE49-F238E27FC236}">
                <a16:creationId xmlns:a16="http://schemas.microsoft.com/office/drawing/2014/main" id="{7F46204B-7B4F-2645-9E0A-7BAC9A70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769B43-B0D7-9A42-9388-8596A42267A1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9" grpId="0" build="p" autoUpdateAnimBg="0"/>
      <p:bldP spid="1235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778" name="Rectangle 19">
                <a:extLst>
                  <a:ext uri="{FF2B5EF4-FFF2-40B4-BE49-F238E27FC236}">
                    <a16:creationId xmlns:a16="http://schemas.microsoft.com/office/drawing/2014/main" id="{FCBE584B-9331-6049-9AAC-306DD9FAB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62" y="67065"/>
                <a:ext cx="8131175" cy="205941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补充例题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-2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：在平面内运动的质点，速度在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𝑦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轴上的投影恒为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𝑐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，试证任意时刻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加速度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均可以表示为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𝑎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𝑐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𝑣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为速度大小，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𝜌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为曲率半径</a:t>
                </a:r>
              </a:p>
            </p:txBody>
          </p:sp>
        </mc:Choice>
        <mc:Fallback>
          <p:sp>
            <p:nvSpPr>
              <p:cNvPr id="75778" name="Rectangle 19">
                <a:extLst>
                  <a:ext uri="{FF2B5EF4-FFF2-40B4-BE49-F238E27FC236}">
                    <a16:creationId xmlns:a16="http://schemas.microsoft.com/office/drawing/2014/main" id="{FCBE584B-9331-6049-9AAC-306DD9FAB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2" y="67065"/>
                <a:ext cx="8131175" cy="2059410"/>
              </a:xfrm>
              <a:prstGeom prst="rect">
                <a:avLst/>
              </a:prstGeom>
              <a:blipFill>
                <a:blip r:embed="rId3"/>
                <a:stretch>
                  <a:fillRect l="-1199" t="-2663" b="-532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779" name="灯片编号占位符 3">
            <a:extLst>
              <a:ext uri="{FF2B5EF4-FFF2-40B4-BE49-F238E27FC236}">
                <a16:creationId xmlns:a16="http://schemas.microsoft.com/office/drawing/2014/main" id="{003E146D-8CC4-0C45-9E24-51F3FBE7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FC87E1-190E-B944-BE23-B3D92919E11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780" name="矩形 4">
            <a:extLst>
              <a:ext uri="{FF2B5EF4-FFF2-40B4-BE49-F238E27FC236}">
                <a16:creationId xmlns:a16="http://schemas.microsoft.com/office/drawing/2014/main" id="{525CADDB-2BD5-A541-AFA3-0FABEE5F3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577" y="1933461"/>
            <a:ext cx="3492500" cy="2592387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5781" name="直接箭头连接符 6">
            <a:extLst>
              <a:ext uri="{FF2B5EF4-FFF2-40B4-BE49-F238E27FC236}">
                <a16:creationId xmlns:a16="http://schemas.microsoft.com/office/drawing/2014/main" id="{DDF4EE65-4CD4-CA46-BEFB-F58EF54973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73965" y="2076336"/>
            <a:ext cx="0" cy="2016125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82" name="直接箭头连接符 9">
            <a:extLst>
              <a:ext uri="{FF2B5EF4-FFF2-40B4-BE49-F238E27FC236}">
                <a16:creationId xmlns:a16="http://schemas.microsoft.com/office/drawing/2014/main" id="{E66010C9-79FC-624F-BD54-EF4149C120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73965" y="4092461"/>
            <a:ext cx="2519362" cy="0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783" name="任意多边形 13">
            <a:extLst>
              <a:ext uri="{FF2B5EF4-FFF2-40B4-BE49-F238E27FC236}">
                <a16:creationId xmlns:a16="http://schemas.microsoft.com/office/drawing/2014/main" id="{160564B1-0A43-0840-A571-A24ECE176627}"/>
              </a:ext>
            </a:extLst>
          </p:cNvPr>
          <p:cNvSpPr>
            <a:spLocks/>
          </p:cNvSpPr>
          <p:nvPr/>
        </p:nvSpPr>
        <p:spPr bwMode="auto">
          <a:xfrm>
            <a:off x="6643877" y="2652598"/>
            <a:ext cx="1733550" cy="1282700"/>
          </a:xfrm>
          <a:custGeom>
            <a:avLst/>
            <a:gdLst>
              <a:gd name="T0" fmla="*/ 0 w 1734207"/>
              <a:gd name="T1" fmla="*/ 1283138 h 1282262"/>
              <a:gd name="T2" fmla="*/ 535622 w 1734207"/>
              <a:gd name="T3" fmla="*/ 252420 h 1282262"/>
              <a:gd name="T4" fmla="*/ 1732893 w 1734207"/>
              <a:gd name="T5" fmla="*/ 0 h 1282262"/>
              <a:gd name="T6" fmla="*/ 1732893 w 1734207"/>
              <a:gd name="T7" fmla="*/ 0 h 12822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34207" h="1282262">
                <a:moveTo>
                  <a:pt x="0" y="1282262"/>
                </a:moveTo>
                <a:cubicBezTo>
                  <a:pt x="123497" y="874110"/>
                  <a:pt x="246994" y="465958"/>
                  <a:pt x="536028" y="252248"/>
                </a:cubicBezTo>
                <a:cubicBezTo>
                  <a:pt x="825063" y="38538"/>
                  <a:pt x="1734207" y="0"/>
                  <a:pt x="1734207" y="0"/>
                </a:cubicBezTo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5784" name="对象 20">
            <a:extLst>
              <a:ext uri="{FF2B5EF4-FFF2-40B4-BE49-F238E27FC236}">
                <a16:creationId xmlns:a16="http://schemas.microsoft.com/office/drawing/2014/main" id="{B32D1FC7-FB89-DC4D-A15C-5A9FEC021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8527" y="4135323"/>
          <a:ext cx="3175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4" name="Equation" r:id="rId4" imgW="2921000" imgH="3213100" progId="Equation.DSMT4">
                  <p:embed/>
                </p:oleObj>
              </mc:Choice>
              <mc:Fallback>
                <p:oleObj name="Equation" r:id="rId4" imgW="2921000" imgH="3213100" progId="Equation.DSMT4">
                  <p:embed/>
                  <p:pic>
                    <p:nvPicPr>
                      <p:cNvPr id="75784" name="对象 20">
                        <a:extLst>
                          <a:ext uri="{FF2B5EF4-FFF2-40B4-BE49-F238E27FC236}">
                            <a16:creationId xmlns:a16="http://schemas.microsoft.com/office/drawing/2014/main" id="{B32D1FC7-FB89-DC4D-A15C-5A9FEC021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527" y="4135323"/>
                        <a:ext cx="3175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5" name="对象 22">
            <a:extLst>
              <a:ext uri="{FF2B5EF4-FFF2-40B4-BE49-F238E27FC236}">
                <a16:creationId xmlns:a16="http://schemas.microsoft.com/office/drawing/2014/main" id="{874A6982-AC33-F14C-BE4C-9EFED03E31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0590" y="2003311"/>
          <a:ext cx="349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5" name="Equation" r:id="rId6" imgW="3213100" imgH="3797300" progId="Equation.DSMT4">
                  <p:embed/>
                </p:oleObj>
              </mc:Choice>
              <mc:Fallback>
                <p:oleObj name="Equation" r:id="rId6" imgW="3213100" imgH="3797300" progId="Equation.DSMT4">
                  <p:embed/>
                  <p:pic>
                    <p:nvPicPr>
                      <p:cNvPr id="75785" name="对象 22">
                        <a:extLst>
                          <a:ext uri="{FF2B5EF4-FFF2-40B4-BE49-F238E27FC236}">
                            <a16:creationId xmlns:a16="http://schemas.microsoft.com/office/drawing/2014/main" id="{874A6982-AC33-F14C-BE4C-9EFED03E31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590" y="2003311"/>
                        <a:ext cx="3492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6" name="对象 23">
            <a:extLst>
              <a:ext uri="{FF2B5EF4-FFF2-40B4-BE49-F238E27FC236}">
                <a16:creationId xmlns:a16="http://schemas.microsoft.com/office/drawing/2014/main" id="{DD1468F0-12E4-3E4B-B566-A8AAF25FA5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3715" y="2011248"/>
          <a:ext cx="317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6" name="Equation" r:id="rId8" imgW="2921000" imgH="4102100" progId="Equation.DSMT4">
                  <p:embed/>
                </p:oleObj>
              </mc:Choice>
              <mc:Fallback>
                <p:oleObj name="Equation" r:id="rId8" imgW="2921000" imgH="4102100" progId="Equation.DSMT4">
                  <p:embed/>
                  <p:pic>
                    <p:nvPicPr>
                      <p:cNvPr id="75786" name="对象 23">
                        <a:extLst>
                          <a:ext uri="{FF2B5EF4-FFF2-40B4-BE49-F238E27FC236}">
                            <a16:creationId xmlns:a16="http://schemas.microsoft.com/office/drawing/2014/main" id="{DD1468F0-12E4-3E4B-B566-A8AAF25FA5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715" y="2011248"/>
                        <a:ext cx="317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对象 24">
            <a:extLst>
              <a:ext uri="{FF2B5EF4-FFF2-40B4-BE49-F238E27FC236}">
                <a16:creationId xmlns:a16="http://schemas.microsoft.com/office/drawing/2014/main" id="{C37E256C-089D-F040-98A3-1B0F5AF7D8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86902" y="2730386"/>
          <a:ext cx="317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7" name="Equation" r:id="rId10" imgW="2921000" imgH="4102100" progId="Equation.DSMT4">
                  <p:embed/>
                </p:oleObj>
              </mc:Choice>
              <mc:Fallback>
                <p:oleObj name="Equation" r:id="rId10" imgW="2921000" imgH="4102100" progId="Equation.DSMT4">
                  <p:embed/>
                  <p:pic>
                    <p:nvPicPr>
                      <p:cNvPr id="75787" name="对象 24">
                        <a:extLst>
                          <a:ext uri="{FF2B5EF4-FFF2-40B4-BE49-F238E27FC236}">
                            <a16:creationId xmlns:a16="http://schemas.microsoft.com/office/drawing/2014/main" id="{C37E256C-089D-F040-98A3-1B0F5AF7D8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6902" y="2730386"/>
                        <a:ext cx="317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788" name="直接连接符 25">
            <a:extLst>
              <a:ext uri="{FF2B5EF4-FFF2-40B4-BE49-F238E27FC236}">
                <a16:creationId xmlns:a16="http://schemas.microsoft.com/office/drawing/2014/main" id="{E9A30DBD-6C78-2745-AC40-94D84551EF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1665" y="2416061"/>
            <a:ext cx="1152525" cy="1101725"/>
          </a:xfrm>
          <a:prstGeom prst="line">
            <a:avLst/>
          </a:prstGeom>
          <a:noFill/>
          <a:ln w="9525" algn="ctr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789" name="Rectangle 19">
            <a:extLst>
              <a:ext uri="{FF2B5EF4-FFF2-40B4-BE49-F238E27FC236}">
                <a16:creationId xmlns:a16="http://schemas.microsoft.com/office/drawing/2014/main" id="{B3046DC9-22CA-EF41-9463-3EE718B3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90" y="2149300"/>
            <a:ext cx="5178425" cy="12001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如右图所示，速度沿曲线切线方向；因为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y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方向速度为常数，故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加速度必沿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方向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；速度和加速度的夹角设为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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36EED-4AFB-3042-8C1E-B872376DFFC2}"/>
              </a:ext>
            </a:extLst>
          </p:cNvPr>
          <p:cNvGrpSpPr/>
          <p:nvPr/>
        </p:nvGrpSpPr>
        <p:grpSpPr>
          <a:xfrm>
            <a:off x="177196" y="3368442"/>
            <a:ext cx="5178425" cy="1289050"/>
            <a:chOff x="257175" y="2482850"/>
            <a:chExt cx="5178425" cy="1289050"/>
          </a:xfrm>
        </p:grpSpPr>
        <p:sp>
          <p:nvSpPr>
            <p:cNvPr id="75790" name="Rectangle 19">
              <a:extLst>
                <a:ext uri="{FF2B5EF4-FFF2-40B4-BE49-F238E27FC236}">
                  <a16:creationId xmlns:a16="http://schemas.microsoft.com/office/drawing/2014/main" id="{B6BB3038-22D6-2B41-8510-1B2FD5C92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75" y="2482850"/>
              <a:ext cx="5178425" cy="46037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取自然坐标系，法向加速度为</a:t>
              </a:r>
            </a:p>
          </p:txBody>
        </p:sp>
        <p:graphicFrame>
          <p:nvGraphicFramePr>
            <p:cNvPr id="75791" name="对象 29">
              <a:extLst>
                <a:ext uri="{FF2B5EF4-FFF2-40B4-BE49-F238E27FC236}">
                  <a16:creationId xmlns:a16="http://schemas.microsoft.com/office/drawing/2014/main" id="{68F6511D-E9B8-8345-B41F-D7D9AD0728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7488" y="2882900"/>
            <a:ext cx="208280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58" name="Equation" r:id="rId12" imgW="23990300" imgH="10236200" progId="Equation.DSMT4">
                    <p:embed/>
                  </p:oleObj>
                </mc:Choice>
                <mc:Fallback>
                  <p:oleObj name="Equation" r:id="rId12" imgW="23990300" imgH="10236200" progId="Equation.DSMT4">
                    <p:embed/>
                    <p:pic>
                      <p:nvPicPr>
                        <p:cNvPr id="75791" name="对象 29">
                          <a:extLst>
                            <a:ext uri="{FF2B5EF4-FFF2-40B4-BE49-F238E27FC236}">
                              <a16:creationId xmlns:a16="http://schemas.microsoft.com/office/drawing/2014/main" id="{68F6511D-E9B8-8345-B41F-D7D9AD0728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7488" y="2882900"/>
                          <a:ext cx="2082800" cy="889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8A812D-D0FE-9149-B5E0-E9F800EFC58D}"/>
              </a:ext>
            </a:extLst>
          </p:cNvPr>
          <p:cNvGrpSpPr/>
          <p:nvPr/>
        </p:nvGrpSpPr>
        <p:grpSpPr>
          <a:xfrm>
            <a:off x="157161" y="4580599"/>
            <a:ext cx="5178425" cy="906462"/>
            <a:chOff x="257175" y="3716338"/>
            <a:chExt cx="5178425" cy="906462"/>
          </a:xfrm>
        </p:grpSpPr>
        <p:sp>
          <p:nvSpPr>
            <p:cNvPr id="75792" name="Rectangle 19">
              <a:extLst>
                <a:ext uri="{FF2B5EF4-FFF2-40B4-BE49-F238E27FC236}">
                  <a16:creationId xmlns:a16="http://schemas.microsoft.com/office/drawing/2014/main" id="{748449F9-130F-7749-A17A-C2FB511F7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75" y="3716338"/>
              <a:ext cx="5178425" cy="46196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同时，速度在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y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方向的投影为</a:t>
              </a:r>
            </a:p>
          </p:txBody>
        </p:sp>
        <p:graphicFrame>
          <p:nvGraphicFramePr>
            <p:cNvPr id="75793" name="对象 31">
              <a:extLst>
                <a:ext uri="{FF2B5EF4-FFF2-40B4-BE49-F238E27FC236}">
                  <a16:creationId xmlns:a16="http://schemas.microsoft.com/office/drawing/2014/main" id="{0B1A39C3-8A66-214C-ACD1-A955CC8E65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5349" y="4267200"/>
            <a:ext cx="1295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59" name="Equation" r:id="rId14" imgW="14922500" imgH="4102100" progId="Equation.DSMT4">
                    <p:embed/>
                  </p:oleObj>
                </mc:Choice>
                <mc:Fallback>
                  <p:oleObj name="Equation" r:id="rId14" imgW="14922500" imgH="4102100" progId="Equation.DSMT4">
                    <p:embed/>
                    <p:pic>
                      <p:nvPicPr>
                        <p:cNvPr id="75793" name="对象 31">
                          <a:extLst>
                            <a:ext uri="{FF2B5EF4-FFF2-40B4-BE49-F238E27FC236}">
                              <a16:creationId xmlns:a16="http://schemas.microsoft.com/office/drawing/2014/main" id="{0B1A39C3-8A66-214C-ACD1-A955CC8E65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349" y="4267200"/>
                          <a:ext cx="12954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空心弧 21">
            <a:extLst>
              <a:ext uri="{FF2B5EF4-FFF2-40B4-BE49-F238E27FC236}">
                <a16:creationId xmlns:a16="http://schemas.microsoft.com/office/drawing/2014/main" id="{4C6FFBA7-B685-554C-9975-EB135DAF2701}"/>
              </a:ext>
            </a:extLst>
          </p:cNvPr>
          <p:cNvSpPr/>
          <p:nvPr/>
        </p:nvSpPr>
        <p:spPr bwMode="auto">
          <a:xfrm rot="8106006">
            <a:off x="7077265" y="2584336"/>
            <a:ext cx="474662" cy="512762"/>
          </a:xfrm>
          <a:prstGeom prst="blockArc">
            <a:avLst>
              <a:gd name="adj1" fmla="val 10800000"/>
              <a:gd name="adj2" fmla="val 14408178"/>
              <a:gd name="adj3" fmla="val 10490"/>
            </a:avLst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3DE93F-F5C1-9549-94B2-C9D7CB630CFA}"/>
              </a:ext>
            </a:extLst>
          </p:cNvPr>
          <p:cNvGrpSpPr/>
          <p:nvPr/>
        </p:nvGrpSpPr>
        <p:grpSpPr>
          <a:xfrm>
            <a:off x="126246" y="5543549"/>
            <a:ext cx="5178425" cy="889000"/>
            <a:chOff x="226259" y="4927054"/>
            <a:chExt cx="5178425" cy="889000"/>
          </a:xfrm>
        </p:grpSpPr>
        <p:sp>
          <p:nvSpPr>
            <p:cNvPr id="75795" name="Rectangle 19">
              <a:extLst>
                <a:ext uri="{FF2B5EF4-FFF2-40B4-BE49-F238E27FC236}">
                  <a16:creationId xmlns:a16="http://schemas.microsoft.com/office/drawing/2014/main" id="{30548B6A-A9BD-284F-A93D-2443D6537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59" y="5155034"/>
              <a:ext cx="5178425" cy="46196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两者结合，得到</a:t>
              </a:r>
            </a:p>
          </p:txBody>
        </p:sp>
        <p:graphicFrame>
          <p:nvGraphicFramePr>
            <p:cNvPr id="75796" name="对象 33">
              <a:extLst>
                <a:ext uri="{FF2B5EF4-FFF2-40B4-BE49-F238E27FC236}">
                  <a16:creationId xmlns:a16="http://schemas.microsoft.com/office/drawing/2014/main" id="{3620E5F3-D9DC-6441-94DD-6DE1DAAA2F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3821" y="4927054"/>
            <a:ext cx="939800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60" name="Equation" r:id="rId16" imgW="10820400" imgH="10236200" progId="Equation.DSMT4">
                    <p:embed/>
                  </p:oleObj>
                </mc:Choice>
                <mc:Fallback>
                  <p:oleObj name="Equation" r:id="rId16" imgW="10820400" imgH="10236200" progId="Equation.DSMT4">
                    <p:embed/>
                    <p:pic>
                      <p:nvPicPr>
                        <p:cNvPr id="75796" name="对象 33">
                          <a:extLst>
                            <a:ext uri="{FF2B5EF4-FFF2-40B4-BE49-F238E27FC236}">
                              <a16:creationId xmlns:a16="http://schemas.microsoft.com/office/drawing/2014/main" id="{3620E5F3-D9DC-6441-94DD-6DE1DAAA2F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821" y="4927054"/>
                          <a:ext cx="939800" cy="889000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5797" name="直接箭头连接符 18">
            <a:extLst>
              <a:ext uri="{FF2B5EF4-FFF2-40B4-BE49-F238E27FC236}">
                <a16:creationId xmlns:a16="http://schemas.microsoft.com/office/drawing/2014/main" id="{16EA35FF-5C09-BB44-9788-29405E65712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07440" y="2873261"/>
            <a:ext cx="693737" cy="158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8" name="直接箭头连接符 15">
            <a:extLst>
              <a:ext uri="{FF2B5EF4-FFF2-40B4-BE49-F238E27FC236}">
                <a16:creationId xmlns:a16="http://schemas.microsoft.com/office/drawing/2014/main" id="{6CE3AC08-610A-1348-9580-E29C4E02CE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07440" y="2365261"/>
            <a:ext cx="666750" cy="52387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5799" name="对象 29">
            <a:extLst>
              <a:ext uri="{FF2B5EF4-FFF2-40B4-BE49-F238E27FC236}">
                <a16:creationId xmlns:a16="http://schemas.microsoft.com/office/drawing/2014/main" id="{9EE4CBBE-5A40-DB4A-A979-C573FDCF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690" y="2522423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1" name="Equation" r:id="rId18" imgW="2921000" imgH="4102100" progId="Equation.DSMT4">
                  <p:embed/>
                </p:oleObj>
              </mc:Choice>
              <mc:Fallback>
                <p:oleObj name="Equation" r:id="rId18" imgW="2921000" imgH="4102100" progId="Equation.DSMT4">
                  <p:embed/>
                  <p:pic>
                    <p:nvPicPr>
                      <p:cNvPr id="75799" name="对象 29">
                        <a:extLst>
                          <a:ext uri="{FF2B5EF4-FFF2-40B4-BE49-F238E27FC236}">
                            <a16:creationId xmlns:a16="http://schemas.microsoft.com/office/drawing/2014/main" id="{9EE4CBBE-5A40-DB4A-A979-C573FDCFC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690" y="2522423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75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2536</Words>
  <Application>Microsoft Office PowerPoint</Application>
  <PresentationFormat>全屏显示(4:3)</PresentationFormat>
  <Paragraphs>320</Paragraphs>
  <Slides>30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黑体</vt:lpstr>
      <vt:lpstr>Arial</vt:lpstr>
      <vt:lpstr>Cambria Math</vt:lpstr>
      <vt:lpstr>Times</vt:lpstr>
      <vt:lpstr>Times New Roman</vt:lpstr>
      <vt:lpstr>Wingdings</vt:lpstr>
      <vt:lpstr>默认设计模板</vt:lpstr>
      <vt:lpstr>1_默认设计模板</vt:lpstr>
      <vt:lpstr>BMP 图象</vt:lpstr>
      <vt:lpstr>Equation</vt:lpstr>
      <vt:lpstr>公式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§1.3 平动参考系 (reference frame of translation)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342</cp:revision>
  <dcterms:created xsi:type="dcterms:W3CDTF">2008-03-04T14:36:52Z</dcterms:created>
  <dcterms:modified xsi:type="dcterms:W3CDTF">2020-02-27T04:03:06Z</dcterms:modified>
</cp:coreProperties>
</file>